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2" r:id="rId1"/>
    <p:sldMasterId id="2147483665" r:id="rId2"/>
    <p:sldMasterId id="2147483667" r:id="rId3"/>
  </p:sldMasterIdLst>
  <p:notesMasterIdLst>
    <p:notesMasterId r:id="rId36"/>
  </p:notesMasterIdLst>
  <p:sldIdLst>
    <p:sldId id="263" r:id="rId4"/>
    <p:sldId id="299" r:id="rId5"/>
    <p:sldId id="300" r:id="rId6"/>
    <p:sldId id="302" r:id="rId7"/>
    <p:sldId id="334" r:id="rId8"/>
    <p:sldId id="303" r:id="rId9"/>
    <p:sldId id="325" r:id="rId10"/>
    <p:sldId id="305" r:id="rId11"/>
    <p:sldId id="307" r:id="rId12"/>
    <p:sldId id="327" r:id="rId13"/>
    <p:sldId id="328" r:id="rId14"/>
    <p:sldId id="306" r:id="rId15"/>
    <p:sldId id="309" r:id="rId16"/>
    <p:sldId id="308" r:id="rId17"/>
    <p:sldId id="335" r:id="rId18"/>
    <p:sldId id="304" r:id="rId19"/>
    <p:sldId id="315" r:id="rId20"/>
    <p:sldId id="322" r:id="rId21"/>
    <p:sldId id="316" r:id="rId22"/>
    <p:sldId id="317" r:id="rId23"/>
    <p:sldId id="324" r:id="rId24"/>
    <p:sldId id="318" r:id="rId25"/>
    <p:sldId id="313" r:id="rId26"/>
    <p:sldId id="336" r:id="rId27"/>
    <p:sldId id="314" r:id="rId28"/>
    <p:sldId id="319" r:id="rId29"/>
    <p:sldId id="338" r:id="rId30"/>
    <p:sldId id="339" r:id="rId31"/>
    <p:sldId id="332" r:id="rId32"/>
    <p:sldId id="333" r:id="rId33"/>
    <p:sldId id="321" r:id="rId34"/>
    <p:sldId id="337" r:id="rId3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2E1DB"/>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208" autoAdjust="0"/>
    <p:restoredTop sz="90953" autoAdjust="0"/>
  </p:normalViewPr>
  <p:slideViewPr>
    <p:cSldViewPr snapToGrid="0" snapToObjects="1">
      <p:cViewPr varScale="1">
        <p:scale>
          <a:sx n="114" d="100"/>
          <a:sy n="114" d="100"/>
        </p:scale>
        <p:origin x="1688" y="176"/>
      </p:cViewPr>
      <p:guideLst>
        <p:guide orient="horz" pos="2160"/>
        <p:guide pos="2880"/>
      </p:guideLst>
    </p:cSldViewPr>
  </p:slideViewPr>
  <p:outlineViewPr>
    <p:cViewPr>
      <p:scale>
        <a:sx n="33" d="100"/>
        <a:sy n="33" d="100"/>
      </p:scale>
      <p:origin x="0" y="12440"/>
    </p:cViewPr>
  </p:outlineViewPr>
  <p:notesTextViewPr>
    <p:cViewPr>
      <p:scale>
        <a:sx n="100" d="100"/>
        <a:sy n="100" d="100"/>
      </p:scale>
      <p:origin x="0" y="0"/>
    </p:cViewPr>
  </p:notesTextViewPr>
  <p:sorterViewPr>
    <p:cViewPr>
      <p:scale>
        <a:sx n="95" d="100"/>
        <a:sy n="95" d="100"/>
      </p:scale>
      <p:origin x="0" y="0"/>
    </p:cViewPr>
  </p:sorter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 Target="slides/slide1.xml"/><Relationship Id="rId5" Type="http://schemas.openxmlformats.org/officeDocument/2006/relationships/slide" Target="slides/slide2.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9" Type="http://schemas.openxmlformats.org/officeDocument/2006/relationships/slide" Target="slides/slide6.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slide" Target="slides/slide32.xml"/><Relationship Id="rId36" Type="http://schemas.openxmlformats.org/officeDocument/2006/relationships/notesMaster" Target="notesMasters/notesMaster1.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37" Type="http://schemas.openxmlformats.org/officeDocument/2006/relationships/presProps" Target="presProps.xml"/><Relationship Id="rId38" Type="http://schemas.openxmlformats.org/officeDocument/2006/relationships/viewProps" Target="viewProps.xml"/><Relationship Id="rId39" Type="http://schemas.openxmlformats.org/officeDocument/2006/relationships/theme" Target="theme/theme1.xml"/><Relationship Id="rId4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57AAFB0-081E-3144-8AD7-94EE7A47E094}" type="datetimeFigureOut">
              <a:rPr lang="en-US" smtClean="0"/>
              <a:t>11/1/16</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86306DA-D848-4448-A722-C306E7613863}" type="slidenum">
              <a:rPr lang="en-US" smtClean="0"/>
              <a:t>‹#›</a:t>
            </a:fld>
            <a:endParaRPr lang="en-US"/>
          </a:p>
        </p:txBody>
      </p:sp>
    </p:spTree>
    <p:extLst>
      <p:ext uri="{BB962C8B-B14F-4D97-AF65-F5344CB8AC3E}">
        <p14:creationId xmlns:p14="http://schemas.microsoft.com/office/powerpoint/2010/main" val="18990705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86306DA-D848-4448-A722-C306E7613863}" type="slidenum">
              <a:rPr lang="en-US" smtClean="0"/>
              <a:t>2</a:t>
            </a:fld>
            <a:endParaRPr lang="en-US"/>
          </a:p>
        </p:txBody>
      </p:sp>
    </p:spTree>
    <p:extLst>
      <p:ext uri="{BB962C8B-B14F-4D97-AF65-F5344CB8AC3E}">
        <p14:creationId xmlns:p14="http://schemas.microsoft.com/office/powerpoint/2010/main" val="17731668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86306DA-D848-4448-A722-C306E7613863}" type="slidenum">
              <a:rPr lang="en-US" smtClean="0"/>
              <a:t>12</a:t>
            </a:fld>
            <a:endParaRPr lang="en-US"/>
          </a:p>
        </p:txBody>
      </p:sp>
    </p:spTree>
    <p:extLst>
      <p:ext uri="{BB962C8B-B14F-4D97-AF65-F5344CB8AC3E}">
        <p14:creationId xmlns:p14="http://schemas.microsoft.com/office/powerpoint/2010/main" val="15852305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86306DA-D848-4448-A722-C306E7613863}" type="slidenum">
              <a:rPr lang="en-US" smtClean="0"/>
              <a:t>13</a:t>
            </a:fld>
            <a:endParaRPr lang="en-US"/>
          </a:p>
        </p:txBody>
      </p:sp>
    </p:spTree>
    <p:extLst>
      <p:ext uri="{BB962C8B-B14F-4D97-AF65-F5344CB8AC3E}">
        <p14:creationId xmlns:p14="http://schemas.microsoft.com/office/powerpoint/2010/main" val="10768517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86306DA-D848-4448-A722-C306E7613863}" type="slidenum">
              <a:rPr lang="en-US" smtClean="0"/>
              <a:t>14</a:t>
            </a:fld>
            <a:endParaRPr lang="en-US"/>
          </a:p>
        </p:txBody>
      </p:sp>
    </p:spTree>
    <p:extLst>
      <p:ext uri="{BB962C8B-B14F-4D97-AF65-F5344CB8AC3E}">
        <p14:creationId xmlns:p14="http://schemas.microsoft.com/office/powerpoint/2010/main" val="13874591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86306DA-D848-4448-A722-C306E7613863}" type="slidenum">
              <a:rPr lang="en-US" smtClean="0"/>
              <a:t>15</a:t>
            </a:fld>
            <a:endParaRPr lang="en-US"/>
          </a:p>
        </p:txBody>
      </p:sp>
    </p:spTree>
    <p:extLst>
      <p:ext uri="{BB962C8B-B14F-4D97-AF65-F5344CB8AC3E}">
        <p14:creationId xmlns:p14="http://schemas.microsoft.com/office/powerpoint/2010/main" val="6728179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86306DA-D848-4448-A722-C306E7613863}" type="slidenum">
              <a:rPr lang="en-US" smtClean="0"/>
              <a:t>16</a:t>
            </a:fld>
            <a:endParaRPr lang="en-US"/>
          </a:p>
        </p:txBody>
      </p:sp>
    </p:spTree>
    <p:extLst>
      <p:ext uri="{BB962C8B-B14F-4D97-AF65-F5344CB8AC3E}">
        <p14:creationId xmlns:p14="http://schemas.microsoft.com/office/powerpoint/2010/main" val="19302355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86306DA-D848-4448-A722-C306E7613863}" type="slidenum">
              <a:rPr lang="en-US" smtClean="0"/>
              <a:t>17</a:t>
            </a:fld>
            <a:endParaRPr lang="en-US"/>
          </a:p>
        </p:txBody>
      </p:sp>
    </p:spTree>
    <p:extLst>
      <p:ext uri="{BB962C8B-B14F-4D97-AF65-F5344CB8AC3E}">
        <p14:creationId xmlns:p14="http://schemas.microsoft.com/office/powerpoint/2010/main" val="2611169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86306DA-D848-4448-A722-C306E7613863}" type="slidenum">
              <a:rPr lang="en-US" smtClean="0"/>
              <a:t>18</a:t>
            </a:fld>
            <a:endParaRPr lang="en-US"/>
          </a:p>
        </p:txBody>
      </p:sp>
    </p:spTree>
    <p:extLst>
      <p:ext uri="{BB962C8B-B14F-4D97-AF65-F5344CB8AC3E}">
        <p14:creationId xmlns:p14="http://schemas.microsoft.com/office/powerpoint/2010/main" val="16490327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86306DA-D848-4448-A722-C306E7613863}" type="slidenum">
              <a:rPr lang="en-US" smtClean="0"/>
              <a:t>19</a:t>
            </a:fld>
            <a:endParaRPr lang="en-US"/>
          </a:p>
        </p:txBody>
      </p:sp>
    </p:spTree>
    <p:extLst>
      <p:ext uri="{BB962C8B-B14F-4D97-AF65-F5344CB8AC3E}">
        <p14:creationId xmlns:p14="http://schemas.microsoft.com/office/powerpoint/2010/main" val="20169311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86306DA-D848-4448-A722-C306E7613863}" type="slidenum">
              <a:rPr lang="en-US" smtClean="0"/>
              <a:t>20</a:t>
            </a:fld>
            <a:endParaRPr lang="en-US"/>
          </a:p>
        </p:txBody>
      </p:sp>
    </p:spTree>
    <p:extLst>
      <p:ext uri="{BB962C8B-B14F-4D97-AF65-F5344CB8AC3E}">
        <p14:creationId xmlns:p14="http://schemas.microsoft.com/office/powerpoint/2010/main" val="18109273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86306DA-D848-4448-A722-C306E7613863}" type="slidenum">
              <a:rPr lang="en-US" smtClean="0"/>
              <a:t>21</a:t>
            </a:fld>
            <a:endParaRPr lang="en-US"/>
          </a:p>
        </p:txBody>
      </p:sp>
    </p:spTree>
    <p:extLst>
      <p:ext uri="{BB962C8B-B14F-4D97-AF65-F5344CB8AC3E}">
        <p14:creationId xmlns:p14="http://schemas.microsoft.com/office/powerpoint/2010/main" val="12403993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86306DA-D848-4448-A722-C306E7613863}" type="slidenum">
              <a:rPr lang="en-US" smtClean="0"/>
              <a:t>3</a:t>
            </a:fld>
            <a:endParaRPr lang="en-US"/>
          </a:p>
        </p:txBody>
      </p:sp>
    </p:spTree>
    <p:extLst>
      <p:ext uri="{BB962C8B-B14F-4D97-AF65-F5344CB8AC3E}">
        <p14:creationId xmlns:p14="http://schemas.microsoft.com/office/powerpoint/2010/main" val="6856975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186306DA-D848-4448-A722-C306E7613863}" type="slidenum">
              <a:rPr lang="en-US" smtClean="0"/>
              <a:t>22</a:t>
            </a:fld>
            <a:endParaRPr lang="en-US"/>
          </a:p>
        </p:txBody>
      </p:sp>
    </p:spTree>
    <p:extLst>
      <p:ext uri="{BB962C8B-B14F-4D97-AF65-F5344CB8AC3E}">
        <p14:creationId xmlns:p14="http://schemas.microsoft.com/office/powerpoint/2010/main" val="17679627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86306DA-D848-4448-A722-C306E7613863}" type="slidenum">
              <a:rPr lang="en-US" smtClean="0"/>
              <a:t>23</a:t>
            </a:fld>
            <a:endParaRPr lang="en-US"/>
          </a:p>
        </p:txBody>
      </p:sp>
    </p:spTree>
    <p:extLst>
      <p:ext uri="{BB962C8B-B14F-4D97-AF65-F5344CB8AC3E}">
        <p14:creationId xmlns:p14="http://schemas.microsoft.com/office/powerpoint/2010/main" val="15663338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86306DA-D848-4448-A722-C306E7613863}" type="slidenum">
              <a:rPr lang="en-US" smtClean="0"/>
              <a:t>24</a:t>
            </a:fld>
            <a:endParaRPr lang="en-US"/>
          </a:p>
        </p:txBody>
      </p:sp>
    </p:spTree>
    <p:extLst>
      <p:ext uri="{BB962C8B-B14F-4D97-AF65-F5344CB8AC3E}">
        <p14:creationId xmlns:p14="http://schemas.microsoft.com/office/powerpoint/2010/main" val="15871542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86306DA-D848-4448-A722-C306E7613863}" type="slidenum">
              <a:rPr lang="en-US" smtClean="0"/>
              <a:t>25</a:t>
            </a:fld>
            <a:endParaRPr lang="en-US"/>
          </a:p>
        </p:txBody>
      </p:sp>
    </p:spTree>
    <p:extLst>
      <p:ext uri="{BB962C8B-B14F-4D97-AF65-F5344CB8AC3E}">
        <p14:creationId xmlns:p14="http://schemas.microsoft.com/office/powerpoint/2010/main" val="151786697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86306DA-D848-4448-A722-C306E7613863}" type="slidenum">
              <a:rPr lang="en-US" smtClean="0"/>
              <a:t>26</a:t>
            </a:fld>
            <a:endParaRPr lang="en-US"/>
          </a:p>
        </p:txBody>
      </p:sp>
    </p:spTree>
    <p:extLst>
      <p:ext uri="{BB962C8B-B14F-4D97-AF65-F5344CB8AC3E}">
        <p14:creationId xmlns:p14="http://schemas.microsoft.com/office/powerpoint/2010/main" val="91753274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86306DA-D848-4448-A722-C306E7613863}" type="slidenum">
              <a:rPr lang="en-US" smtClean="0"/>
              <a:t>28</a:t>
            </a:fld>
            <a:endParaRPr lang="en-US"/>
          </a:p>
        </p:txBody>
      </p:sp>
    </p:spTree>
    <p:extLst>
      <p:ext uri="{BB962C8B-B14F-4D97-AF65-F5344CB8AC3E}">
        <p14:creationId xmlns:p14="http://schemas.microsoft.com/office/powerpoint/2010/main" val="32264008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86306DA-D848-4448-A722-C306E7613863}" type="slidenum">
              <a:rPr lang="en-US" smtClean="0"/>
              <a:t>29</a:t>
            </a:fld>
            <a:endParaRPr lang="en-US"/>
          </a:p>
        </p:txBody>
      </p:sp>
    </p:spTree>
    <p:extLst>
      <p:ext uri="{BB962C8B-B14F-4D97-AF65-F5344CB8AC3E}">
        <p14:creationId xmlns:p14="http://schemas.microsoft.com/office/powerpoint/2010/main" val="1576113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86306DA-D848-4448-A722-C306E7613863}" type="slidenum">
              <a:rPr lang="en-US" smtClean="0"/>
              <a:t>30</a:t>
            </a:fld>
            <a:endParaRPr lang="en-US"/>
          </a:p>
        </p:txBody>
      </p:sp>
    </p:spTree>
    <p:extLst>
      <p:ext uri="{BB962C8B-B14F-4D97-AF65-F5344CB8AC3E}">
        <p14:creationId xmlns:p14="http://schemas.microsoft.com/office/powerpoint/2010/main" val="75697459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86306DA-D848-4448-A722-C306E7613863}" type="slidenum">
              <a:rPr lang="en-US" smtClean="0"/>
              <a:t>31</a:t>
            </a:fld>
            <a:endParaRPr lang="en-US"/>
          </a:p>
        </p:txBody>
      </p:sp>
    </p:spTree>
    <p:extLst>
      <p:ext uri="{BB962C8B-B14F-4D97-AF65-F5344CB8AC3E}">
        <p14:creationId xmlns:p14="http://schemas.microsoft.com/office/powerpoint/2010/main" val="8319556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86306DA-D848-4448-A722-C306E7613863}" type="slidenum">
              <a:rPr lang="en-US" smtClean="0"/>
              <a:t>4</a:t>
            </a:fld>
            <a:endParaRPr lang="en-US"/>
          </a:p>
        </p:txBody>
      </p:sp>
    </p:spTree>
    <p:extLst>
      <p:ext uri="{BB962C8B-B14F-4D97-AF65-F5344CB8AC3E}">
        <p14:creationId xmlns:p14="http://schemas.microsoft.com/office/powerpoint/2010/main" val="3079540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86306DA-D848-4448-A722-C306E7613863}" type="slidenum">
              <a:rPr lang="en-US" smtClean="0"/>
              <a:t>6</a:t>
            </a:fld>
            <a:endParaRPr lang="en-US"/>
          </a:p>
        </p:txBody>
      </p:sp>
    </p:spTree>
    <p:extLst>
      <p:ext uri="{BB962C8B-B14F-4D97-AF65-F5344CB8AC3E}">
        <p14:creationId xmlns:p14="http://schemas.microsoft.com/office/powerpoint/2010/main" val="3487173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86306DA-D848-4448-A722-C306E7613863}" type="slidenum">
              <a:rPr lang="en-US" smtClean="0"/>
              <a:t>7</a:t>
            </a:fld>
            <a:endParaRPr lang="en-US"/>
          </a:p>
        </p:txBody>
      </p:sp>
    </p:spTree>
    <p:extLst>
      <p:ext uri="{BB962C8B-B14F-4D97-AF65-F5344CB8AC3E}">
        <p14:creationId xmlns:p14="http://schemas.microsoft.com/office/powerpoint/2010/main" val="2936401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86306DA-D848-4448-A722-C306E7613863}" type="slidenum">
              <a:rPr lang="en-US" smtClean="0"/>
              <a:t>8</a:t>
            </a:fld>
            <a:endParaRPr lang="en-US"/>
          </a:p>
        </p:txBody>
      </p:sp>
    </p:spTree>
    <p:extLst>
      <p:ext uri="{BB962C8B-B14F-4D97-AF65-F5344CB8AC3E}">
        <p14:creationId xmlns:p14="http://schemas.microsoft.com/office/powerpoint/2010/main" val="2214126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86306DA-D848-4448-A722-C306E7613863}" type="slidenum">
              <a:rPr lang="en-US" smtClean="0"/>
              <a:t>9</a:t>
            </a:fld>
            <a:endParaRPr lang="en-US"/>
          </a:p>
        </p:txBody>
      </p:sp>
    </p:spTree>
    <p:extLst>
      <p:ext uri="{BB962C8B-B14F-4D97-AF65-F5344CB8AC3E}">
        <p14:creationId xmlns:p14="http://schemas.microsoft.com/office/powerpoint/2010/main" val="18399588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86306DA-D848-4448-A722-C306E7613863}" type="slidenum">
              <a:rPr lang="en-US" smtClean="0"/>
              <a:t>10</a:t>
            </a:fld>
            <a:endParaRPr lang="en-US"/>
          </a:p>
        </p:txBody>
      </p:sp>
    </p:spTree>
    <p:extLst>
      <p:ext uri="{BB962C8B-B14F-4D97-AF65-F5344CB8AC3E}">
        <p14:creationId xmlns:p14="http://schemas.microsoft.com/office/powerpoint/2010/main" val="21050278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86306DA-D848-4448-A722-C306E7613863}" type="slidenum">
              <a:rPr lang="en-US" smtClean="0"/>
              <a:t>11</a:t>
            </a:fld>
            <a:endParaRPr lang="en-US"/>
          </a:p>
        </p:txBody>
      </p:sp>
    </p:spTree>
    <p:extLst>
      <p:ext uri="{BB962C8B-B14F-4D97-AF65-F5344CB8AC3E}">
        <p14:creationId xmlns:p14="http://schemas.microsoft.com/office/powerpoint/2010/main" val="656264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Rubrikbild">
    <p:spTree>
      <p:nvGrpSpPr>
        <p:cNvPr id="1" name=""/>
        <p:cNvGrpSpPr/>
        <p:nvPr/>
      </p:nvGrpSpPr>
      <p:grpSpPr>
        <a:xfrm>
          <a:off x="0" y="0"/>
          <a:ext cx="0" cy="0"/>
          <a:chOff x="0" y="0"/>
          <a:chExt cx="0" cy="0"/>
        </a:xfrm>
      </p:grpSpPr>
      <p:sp>
        <p:nvSpPr>
          <p:cNvPr id="4" name="Platshållare för datum 3"/>
          <p:cNvSpPr>
            <a:spLocks noGrp="1"/>
          </p:cNvSpPr>
          <p:nvPr>
            <p:ph type="dt" sz="half" idx="10"/>
          </p:nvPr>
        </p:nvSpPr>
        <p:spPr/>
        <p:txBody>
          <a:bodyPr/>
          <a:lstStyle/>
          <a:p>
            <a:fld id="{96BC6884-1F05-C844-A2B2-CBE97F7BE4B5}" type="datetime1">
              <a:rPr lang="sv-SE" smtClean="0">
                <a:solidFill>
                  <a:prstClr val="black">
                    <a:tint val="75000"/>
                  </a:prstClr>
                </a:solidFill>
              </a:rPr>
              <a:t>2016-11-01</a:t>
            </a:fld>
            <a:endParaRPr lang="sv-SE">
              <a:solidFill>
                <a:prstClr val="black">
                  <a:tint val="75000"/>
                </a:prstClr>
              </a:solidFill>
            </a:endParaRPr>
          </a:p>
        </p:txBody>
      </p:sp>
      <p:sp>
        <p:nvSpPr>
          <p:cNvPr id="5" name="Platshållare för sidfot 4"/>
          <p:cNvSpPr>
            <a:spLocks noGrp="1"/>
          </p:cNvSpPr>
          <p:nvPr>
            <p:ph type="ftr" sz="quarter" idx="11"/>
          </p:nvPr>
        </p:nvSpPr>
        <p:spPr/>
        <p:txBody>
          <a:bodyPr/>
          <a:lstStyle/>
          <a:p>
            <a:endParaRPr lang="sv-SE">
              <a:solidFill>
                <a:prstClr val="black">
                  <a:tint val="75000"/>
                </a:prstClr>
              </a:solidFill>
            </a:endParaRPr>
          </a:p>
        </p:txBody>
      </p:sp>
      <p:sp>
        <p:nvSpPr>
          <p:cNvPr id="7" name="Platshållare för rubrik 1"/>
          <p:cNvSpPr>
            <a:spLocks noGrp="1"/>
          </p:cNvSpPr>
          <p:nvPr>
            <p:ph type="title"/>
          </p:nvPr>
        </p:nvSpPr>
        <p:spPr>
          <a:xfrm>
            <a:off x="5359156" y="265016"/>
            <a:ext cx="3492590" cy="793392"/>
          </a:xfrm>
          <a:prstGeom prst="rect">
            <a:avLst/>
          </a:prstGeom>
          <a:ln>
            <a:noFill/>
          </a:ln>
        </p:spPr>
        <p:txBody>
          <a:bodyPr vert="horz" lIns="0" tIns="0" rIns="0" bIns="0" rtlCol="0" anchor="t" anchorCtr="0">
            <a:normAutofit/>
          </a:bodyPr>
          <a:lstStyle>
            <a:lvl1pPr algn="r">
              <a:defRPr sz="1500"/>
            </a:lvl1pPr>
          </a:lstStyle>
          <a:p>
            <a:r>
              <a:rPr lang="sv-SE" dirty="0" smtClean="0"/>
              <a:t>Klicka här för att ändra format</a:t>
            </a:r>
            <a:endParaRPr lang="sv-SE" dirty="0"/>
          </a:p>
        </p:txBody>
      </p:sp>
      <p:sp>
        <p:nvSpPr>
          <p:cNvPr id="12" name="Platshållare för text 11"/>
          <p:cNvSpPr>
            <a:spLocks noGrp="1"/>
          </p:cNvSpPr>
          <p:nvPr>
            <p:ph type="body" sz="quarter" idx="13"/>
          </p:nvPr>
        </p:nvSpPr>
        <p:spPr>
          <a:xfrm>
            <a:off x="307975" y="1782810"/>
            <a:ext cx="6773424" cy="1223853"/>
          </a:xfrm>
        </p:spPr>
        <p:txBody>
          <a:bodyPr>
            <a:noAutofit/>
          </a:bodyPr>
          <a:lstStyle>
            <a:lvl1pPr marL="0">
              <a:buNone/>
              <a:defRPr sz="3200" b="1"/>
            </a:lvl1pPr>
            <a:lvl2pPr marL="0">
              <a:buNone/>
              <a:defRPr sz="3200" b="1"/>
            </a:lvl2pPr>
            <a:lvl3pPr marL="0">
              <a:buNone/>
              <a:defRPr sz="3200" b="1"/>
            </a:lvl3pPr>
            <a:lvl4pPr marL="0">
              <a:buNone/>
              <a:defRPr sz="3200" b="1"/>
            </a:lvl4pPr>
            <a:lvl5pPr marL="0">
              <a:buNone/>
              <a:defRPr sz="3200" b="1"/>
            </a:lvl5pPr>
          </a:lstStyle>
          <a:p>
            <a:pPr lvl="0"/>
            <a:r>
              <a:rPr lang="sv-SE" dirty="0" smtClean="0"/>
              <a:t>Klicka här för att ändra format på bakgrundstexten</a:t>
            </a:r>
            <a:endParaRPr lang="sv-SE" dirty="0"/>
          </a:p>
        </p:txBody>
      </p:sp>
      <p:sp>
        <p:nvSpPr>
          <p:cNvPr id="14" name="Platshållare för text 13"/>
          <p:cNvSpPr>
            <a:spLocks noGrp="1"/>
          </p:cNvSpPr>
          <p:nvPr>
            <p:ph type="body" sz="quarter" idx="14"/>
          </p:nvPr>
        </p:nvSpPr>
        <p:spPr>
          <a:xfrm>
            <a:off x="307975" y="3283795"/>
            <a:ext cx="6773863" cy="2376488"/>
          </a:xfrm>
        </p:spPr>
        <p:txBody>
          <a:bodyPr/>
          <a:lstStyle/>
          <a:p>
            <a:pPr lvl="0"/>
            <a:r>
              <a:rPr lang="sv-SE" smtClean="0"/>
              <a:t>Klicka här för att ändra format på bakgrundstexten</a:t>
            </a:r>
          </a:p>
          <a:p>
            <a:pPr lvl="1"/>
            <a:r>
              <a:rPr lang="sv-SE" smtClean="0"/>
              <a:t>Nivå två</a:t>
            </a:r>
          </a:p>
          <a:p>
            <a:pPr lvl="2"/>
            <a:r>
              <a:rPr lang="sv-SE" smtClean="0"/>
              <a:t>Nivå tre</a:t>
            </a:r>
          </a:p>
          <a:p>
            <a:pPr lvl="3"/>
            <a:r>
              <a:rPr lang="sv-SE" smtClean="0"/>
              <a:t>Nivå fyra</a:t>
            </a:r>
          </a:p>
          <a:p>
            <a:pPr lvl="4"/>
            <a:r>
              <a:rPr lang="sv-SE" smtClean="0"/>
              <a:t>Nivå fem</a:t>
            </a:r>
            <a:endParaRPr lang="sv-SE"/>
          </a:p>
        </p:txBody>
      </p:sp>
    </p:spTree>
    <p:extLst>
      <p:ext uri="{BB962C8B-B14F-4D97-AF65-F5344CB8AC3E}">
        <p14:creationId xmlns:p14="http://schemas.microsoft.com/office/powerpoint/2010/main" val="2845554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Rubrikbild">
    <p:spTree>
      <p:nvGrpSpPr>
        <p:cNvPr id="1" name=""/>
        <p:cNvGrpSpPr/>
        <p:nvPr/>
      </p:nvGrpSpPr>
      <p:grpSpPr>
        <a:xfrm>
          <a:off x="0" y="0"/>
          <a:ext cx="0" cy="0"/>
          <a:chOff x="0" y="0"/>
          <a:chExt cx="0" cy="0"/>
        </a:xfrm>
      </p:grpSpPr>
      <p:sp>
        <p:nvSpPr>
          <p:cNvPr id="4" name="Platshållare för datum 3"/>
          <p:cNvSpPr>
            <a:spLocks noGrp="1"/>
          </p:cNvSpPr>
          <p:nvPr>
            <p:ph type="dt" sz="half" idx="10"/>
          </p:nvPr>
        </p:nvSpPr>
        <p:spPr/>
        <p:txBody>
          <a:bodyPr/>
          <a:lstStyle/>
          <a:p>
            <a:fld id="{E39FC573-FF21-0349-B6E4-5D28C3FE95EB}" type="datetime1">
              <a:rPr lang="sv-SE" smtClean="0">
                <a:solidFill>
                  <a:prstClr val="black">
                    <a:tint val="75000"/>
                  </a:prstClr>
                </a:solidFill>
              </a:rPr>
              <a:t>2016-11-01</a:t>
            </a:fld>
            <a:endParaRPr lang="sv-SE">
              <a:solidFill>
                <a:prstClr val="black">
                  <a:tint val="75000"/>
                </a:prstClr>
              </a:solidFill>
            </a:endParaRPr>
          </a:p>
        </p:txBody>
      </p:sp>
      <p:sp>
        <p:nvSpPr>
          <p:cNvPr id="5" name="Platshållare för sidfot 4"/>
          <p:cNvSpPr>
            <a:spLocks noGrp="1"/>
          </p:cNvSpPr>
          <p:nvPr>
            <p:ph type="ftr" sz="quarter" idx="11"/>
          </p:nvPr>
        </p:nvSpPr>
        <p:spPr/>
        <p:txBody>
          <a:bodyPr/>
          <a:lstStyle/>
          <a:p>
            <a:endParaRPr lang="sv-SE">
              <a:solidFill>
                <a:prstClr val="black">
                  <a:tint val="75000"/>
                </a:prstClr>
              </a:solidFill>
            </a:endParaRPr>
          </a:p>
        </p:txBody>
      </p:sp>
      <p:sp>
        <p:nvSpPr>
          <p:cNvPr id="14" name="Platshållare för text 13"/>
          <p:cNvSpPr>
            <a:spLocks noGrp="1"/>
          </p:cNvSpPr>
          <p:nvPr>
            <p:ph type="body" sz="quarter" idx="14" hasCustomPrompt="1"/>
          </p:nvPr>
        </p:nvSpPr>
        <p:spPr>
          <a:xfrm>
            <a:off x="307974" y="1879297"/>
            <a:ext cx="4541843" cy="1898294"/>
          </a:xfrm>
        </p:spPr>
        <p:txBody>
          <a:bodyPr wrap="square">
            <a:noAutofit/>
          </a:bodyPr>
          <a:lstStyle>
            <a:lvl1pPr marL="0" indent="0" algn="l" rtl="0">
              <a:spcBef>
                <a:spcPts val="0"/>
              </a:spcBef>
              <a:buNone/>
              <a:defRPr lang="sv-SE" sz="2400" b="0" strike="noStrike" cap="none" baseline="0" smtClean="0">
                <a:solidFill>
                  <a:schemeClr val="tx1"/>
                </a:solidFill>
                <a:latin typeface="+mn-lt"/>
              </a:defRPr>
            </a:lvl1pPr>
          </a:lstStyle>
          <a:p>
            <a:pPr rtl="0"/>
            <a:r>
              <a:rPr lang="sv-SE" sz="2000" baseline="30000" dirty="0" err="1" smtClean="0">
                <a:solidFill>
                  <a:srgbClr val="000000"/>
                </a:solidFill>
                <a:latin typeface="ArialMT"/>
              </a:rPr>
              <a:t>SciLifeLab</a:t>
            </a:r>
            <a:r>
              <a:rPr lang="sv-SE" sz="2000" baseline="30000" dirty="0" smtClean="0">
                <a:solidFill>
                  <a:srgbClr val="000000"/>
                </a:solidFill>
                <a:latin typeface="ArialMT"/>
              </a:rPr>
              <a:t> has </a:t>
            </a:r>
            <a:r>
              <a:rPr lang="sv-SE" sz="2000" baseline="30000" dirty="0" err="1" smtClean="0">
                <a:solidFill>
                  <a:srgbClr val="000000"/>
                </a:solidFill>
                <a:latin typeface="ArialMT"/>
              </a:rPr>
              <a:t>been</a:t>
            </a:r>
            <a:r>
              <a:rPr lang="sv-SE" sz="2000" baseline="30000" dirty="0" smtClean="0">
                <a:solidFill>
                  <a:srgbClr val="000000"/>
                </a:solidFill>
                <a:latin typeface="ArialMT"/>
              </a:rPr>
              <a:t> </a:t>
            </a:r>
            <a:r>
              <a:rPr lang="sv-SE" sz="2000" baseline="30000" dirty="0" err="1" smtClean="0">
                <a:solidFill>
                  <a:srgbClr val="000000"/>
                </a:solidFill>
                <a:latin typeface="ArialMT"/>
              </a:rPr>
              <a:t>created</a:t>
            </a:r>
            <a:r>
              <a:rPr lang="sv-SE" sz="2000" baseline="30000" dirty="0" smtClean="0">
                <a:solidFill>
                  <a:srgbClr val="000000"/>
                </a:solidFill>
                <a:latin typeface="ArialMT"/>
              </a:rPr>
              <a:t> by the </a:t>
            </a:r>
            <a:r>
              <a:rPr lang="sv-SE" sz="2000" baseline="30000" dirty="0" err="1" smtClean="0">
                <a:solidFill>
                  <a:srgbClr val="000000"/>
                </a:solidFill>
                <a:latin typeface="ArialMT"/>
              </a:rPr>
              <a:t>coordinated</a:t>
            </a:r>
            <a:r>
              <a:rPr lang="sv-SE" sz="2000" baseline="30000" dirty="0" smtClean="0">
                <a:solidFill>
                  <a:srgbClr val="000000"/>
                </a:solidFill>
                <a:latin typeface="ArialMT"/>
              </a:rPr>
              <a:t> </a:t>
            </a:r>
            <a:br>
              <a:rPr lang="sv-SE" sz="2000" baseline="30000" dirty="0" smtClean="0">
                <a:solidFill>
                  <a:srgbClr val="000000"/>
                </a:solidFill>
                <a:latin typeface="ArialMT"/>
              </a:rPr>
            </a:br>
            <a:r>
              <a:rPr lang="sv-SE" sz="2000" baseline="30000" dirty="0" err="1" smtClean="0">
                <a:solidFill>
                  <a:srgbClr val="000000"/>
                </a:solidFill>
                <a:latin typeface="ArialMT"/>
              </a:rPr>
              <a:t>effort</a:t>
            </a:r>
            <a:r>
              <a:rPr lang="sv-SE" sz="2000" baseline="30000" dirty="0" smtClean="0">
                <a:solidFill>
                  <a:srgbClr val="000000"/>
                </a:solidFill>
                <a:latin typeface="ArialMT"/>
              </a:rPr>
              <a:t> of </a:t>
            </a:r>
            <a:r>
              <a:rPr lang="sv-SE" sz="2000" baseline="30000" dirty="0" err="1" smtClean="0">
                <a:solidFill>
                  <a:srgbClr val="000000"/>
                </a:solidFill>
                <a:latin typeface="ArialMT"/>
              </a:rPr>
              <a:t>four</a:t>
            </a:r>
            <a:r>
              <a:rPr lang="sv-SE" sz="2000" baseline="30000" dirty="0" smtClean="0">
                <a:solidFill>
                  <a:srgbClr val="000000"/>
                </a:solidFill>
                <a:latin typeface="ArialMT"/>
              </a:rPr>
              <a:t> </a:t>
            </a:r>
            <a:r>
              <a:rPr lang="sv-SE" sz="2000" baseline="30000" dirty="0" err="1" smtClean="0">
                <a:solidFill>
                  <a:srgbClr val="000000"/>
                </a:solidFill>
                <a:latin typeface="ArialMT"/>
              </a:rPr>
              <a:t>universities</a:t>
            </a:r>
            <a:r>
              <a:rPr lang="sv-SE" sz="2000" baseline="30000" dirty="0" smtClean="0">
                <a:solidFill>
                  <a:srgbClr val="000000"/>
                </a:solidFill>
                <a:latin typeface="ArialMT"/>
              </a:rPr>
              <a:t> in Stockholm and Uppsala: Stockholm University, the Karolinska Institutet, KTH Royal </a:t>
            </a:r>
            <a:r>
              <a:rPr lang="sv-SE" sz="2000" baseline="30000" dirty="0" err="1" smtClean="0">
                <a:solidFill>
                  <a:srgbClr val="000000"/>
                </a:solidFill>
                <a:latin typeface="ArialMT"/>
              </a:rPr>
              <a:t>Institute</a:t>
            </a:r>
            <a:r>
              <a:rPr lang="sv-SE" sz="2000" baseline="30000" dirty="0" smtClean="0">
                <a:solidFill>
                  <a:srgbClr val="000000"/>
                </a:solidFill>
                <a:latin typeface="ArialMT"/>
              </a:rPr>
              <a:t> of Technology and Uppsala University.</a:t>
            </a:r>
          </a:p>
        </p:txBody>
      </p:sp>
      <p:pic>
        <p:nvPicPr>
          <p:cNvPr id="8" name="Bildobjekt 7" descr="universitet_logotyper_liggande.png"/>
          <p:cNvPicPr>
            <a:picLocks noChangeAspect="1"/>
          </p:cNvPicPr>
          <p:nvPr userDrawn="1"/>
        </p:nvPicPr>
        <p:blipFill>
          <a:blip r:embed="rId2"/>
          <a:stretch>
            <a:fillRect/>
          </a:stretch>
        </p:blipFill>
        <p:spPr>
          <a:xfrm>
            <a:off x="5651485" y="332810"/>
            <a:ext cx="3222111" cy="616251"/>
          </a:xfrm>
          <a:prstGeom prst="rect">
            <a:avLst/>
          </a:prstGeom>
        </p:spPr>
      </p:pic>
    </p:spTree>
    <p:extLst>
      <p:ext uri="{BB962C8B-B14F-4D97-AF65-F5344CB8AC3E}">
        <p14:creationId xmlns:p14="http://schemas.microsoft.com/office/powerpoint/2010/main" val="8973214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Rubrikbild">
    <p:spTree>
      <p:nvGrpSpPr>
        <p:cNvPr id="1" name=""/>
        <p:cNvGrpSpPr/>
        <p:nvPr/>
      </p:nvGrpSpPr>
      <p:grpSpPr>
        <a:xfrm>
          <a:off x="0" y="0"/>
          <a:ext cx="0" cy="0"/>
          <a:chOff x="0" y="0"/>
          <a:chExt cx="0" cy="0"/>
        </a:xfrm>
      </p:grpSpPr>
      <p:sp>
        <p:nvSpPr>
          <p:cNvPr id="10" name="Platshållare för text 9"/>
          <p:cNvSpPr>
            <a:spLocks noGrp="1"/>
          </p:cNvSpPr>
          <p:nvPr>
            <p:ph type="body" sz="quarter" idx="13"/>
          </p:nvPr>
        </p:nvSpPr>
        <p:spPr>
          <a:xfrm>
            <a:off x="307885" y="202060"/>
            <a:ext cx="6212889" cy="1193114"/>
          </a:xfrm>
          <a:prstGeom prst="rect">
            <a:avLst/>
          </a:prstGeom>
        </p:spPr>
        <p:txBody>
          <a:bodyPr vert="horz" lIns="0" tIns="0" rIns="0" bIns="0"/>
          <a:lstStyle>
            <a:lvl1pPr marL="0" indent="0">
              <a:spcBef>
                <a:spcPts val="0"/>
              </a:spcBef>
              <a:buNone/>
              <a:defRPr sz="3200" b="1"/>
            </a:lvl1pPr>
          </a:lstStyle>
          <a:p>
            <a:pPr lvl="0"/>
            <a:r>
              <a:rPr lang="sv-SE" dirty="0" smtClean="0"/>
              <a:t>Klicka här för att ändra format på bakgrundstexten</a:t>
            </a:r>
          </a:p>
        </p:txBody>
      </p:sp>
      <p:sp>
        <p:nvSpPr>
          <p:cNvPr id="12" name="Platshållare för text 11"/>
          <p:cNvSpPr>
            <a:spLocks noGrp="1"/>
          </p:cNvSpPr>
          <p:nvPr>
            <p:ph type="body" sz="quarter" idx="14"/>
          </p:nvPr>
        </p:nvSpPr>
        <p:spPr>
          <a:xfrm>
            <a:off x="307975" y="1808163"/>
            <a:ext cx="6213475" cy="2520950"/>
          </a:xfrm>
          <a:prstGeom prst="rect">
            <a:avLst/>
          </a:prstGeom>
        </p:spPr>
        <p:txBody>
          <a:bodyPr vert="horz" lIns="0" tIns="0" rIns="0" bIns="0"/>
          <a:lstStyle/>
          <a:p>
            <a:pPr lvl="0"/>
            <a:r>
              <a:rPr lang="sv-SE" smtClean="0"/>
              <a:t>Klicka här för att ändra format på bakgrundstexten</a:t>
            </a:r>
          </a:p>
          <a:p>
            <a:pPr lvl="1"/>
            <a:r>
              <a:rPr lang="sv-SE" smtClean="0"/>
              <a:t>Nivå två</a:t>
            </a:r>
          </a:p>
          <a:p>
            <a:pPr lvl="2"/>
            <a:r>
              <a:rPr lang="sv-SE" smtClean="0"/>
              <a:t>Nivå tre</a:t>
            </a:r>
          </a:p>
          <a:p>
            <a:pPr lvl="3"/>
            <a:r>
              <a:rPr lang="sv-SE" smtClean="0"/>
              <a:t>Nivå fyra</a:t>
            </a:r>
          </a:p>
          <a:p>
            <a:pPr lvl="4"/>
            <a:r>
              <a:rPr lang="sv-SE" smtClean="0"/>
              <a:t>Nivå fem</a:t>
            </a:r>
            <a:endParaRPr lang="sv-SE"/>
          </a:p>
        </p:txBody>
      </p:sp>
    </p:spTree>
    <p:extLst>
      <p:ext uri="{BB962C8B-B14F-4D97-AF65-F5344CB8AC3E}">
        <p14:creationId xmlns:p14="http://schemas.microsoft.com/office/powerpoint/2010/main" val="5718807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Rubrikbild">
    <p:spTree>
      <p:nvGrpSpPr>
        <p:cNvPr id="1" name=""/>
        <p:cNvGrpSpPr/>
        <p:nvPr/>
      </p:nvGrpSpPr>
      <p:grpSpPr>
        <a:xfrm>
          <a:off x="0" y="0"/>
          <a:ext cx="0" cy="0"/>
          <a:chOff x="0" y="0"/>
          <a:chExt cx="0" cy="0"/>
        </a:xfrm>
      </p:grpSpPr>
      <p:sp>
        <p:nvSpPr>
          <p:cNvPr id="4" name="Platshållare för datum 3"/>
          <p:cNvSpPr>
            <a:spLocks noGrp="1"/>
          </p:cNvSpPr>
          <p:nvPr>
            <p:ph type="dt" sz="half" idx="10"/>
          </p:nvPr>
        </p:nvSpPr>
        <p:spPr/>
        <p:txBody>
          <a:bodyPr/>
          <a:lstStyle/>
          <a:p>
            <a:fld id="{61574133-79CD-2142-959C-ADA9F07B385E}" type="datetime1">
              <a:rPr lang="sv-SE" smtClean="0">
                <a:solidFill>
                  <a:prstClr val="black">
                    <a:tint val="75000"/>
                  </a:prstClr>
                </a:solidFill>
              </a:rPr>
              <a:t>2016-11-01</a:t>
            </a:fld>
            <a:endParaRPr lang="sv-SE">
              <a:solidFill>
                <a:prstClr val="black">
                  <a:tint val="75000"/>
                </a:prstClr>
              </a:solidFill>
            </a:endParaRPr>
          </a:p>
        </p:txBody>
      </p:sp>
      <p:sp>
        <p:nvSpPr>
          <p:cNvPr id="5" name="Platshållare för sidfot 4"/>
          <p:cNvSpPr>
            <a:spLocks noGrp="1"/>
          </p:cNvSpPr>
          <p:nvPr>
            <p:ph type="ftr" sz="quarter" idx="11"/>
          </p:nvPr>
        </p:nvSpPr>
        <p:spPr/>
        <p:txBody>
          <a:bodyPr/>
          <a:lstStyle/>
          <a:p>
            <a:endParaRPr lang="sv-SE">
              <a:solidFill>
                <a:prstClr val="black">
                  <a:tint val="75000"/>
                </a:prstClr>
              </a:solidFill>
            </a:endParaRPr>
          </a:p>
        </p:txBody>
      </p:sp>
      <p:sp>
        <p:nvSpPr>
          <p:cNvPr id="6" name="Platshållare för bildnummer 5"/>
          <p:cNvSpPr>
            <a:spLocks noGrp="1"/>
          </p:cNvSpPr>
          <p:nvPr>
            <p:ph type="sldNum" sz="quarter" idx="12"/>
          </p:nvPr>
        </p:nvSpPr>
        <p:spPr/>
        <p:txBody>
          <a:bodyPr/>
          <a:lstStyle/>
          <a:p>
            <a:fld id="{97DED537-10C4-8C40-8E87-51060FF45365}" type="slidenum">
              <a:rPr lang="sv-SE" smtClean="0">
                <a:solidFill>
                  <a:prstClr val="black">
                    <a:tint val="75000"/>
                  </a:prstClr>
                </a:solidFill>
              </a:rPr>
              <a:pPr/>
              <a:t>‹#›</a:t>
            </a:fld>
            <a:endParaRPr lang="sv-SE">
              <a:solidFill>
                <a:prstClr val="black">
                  <a:tint val="75000"/>
                </a:prstClr>
              </a:solidFill>
            </a:endParaRPr>
          </a:p>
        </p:txBody>
      </p:sp>
      <p:sp>
        <p:nvSpPr>
          <p:cNvPr id="7" name="Platshållare för rubrik 1"/>
          <p:cNvSpPr>
            <a:spLocks noGrp="1"/>
          </p:cNvSpPr>
          <p:nvPr>
            <p:ph type="title"/>
          </p:nvPr>
        </p:nvSpPr>
        <p:spPr>
          <a:xfrm>
            <a:off x="307886" y="207284"/>
            <a:ext cx="6648434" cy="572089"/>
          </a:xfrm>
          <a:prstGeom prst="rect">
            <a:avLst/>
          </a:prstGeom>
          <a:ln>
            <a:noFill/>
          </a:ln>
        </p:spPr>
        <p:txBody>
          <a:bodyPr vert="horz" lIns="0" tIns="0" rIns="0" bIns="0" rtlCol="0" anchor="t" anchorCtr="0">
            <a:normAutofit/>
          </a:bodyPr>
          <a:lstStyle/>
          <a:p>
            <a:r>
              <a:rPr lang="sv-SE" dirty="0" smtClean="0"/>
              <a:t>Klicka här för att ändra format</a:t>
            </a:r>
            <a:endParaRPr lang="sv-SE" dirty="0"/>
          </a:p>
        </p:txBody>
      </p:sp>
      <p:sp>
        <p:nvSpPr>
          <p:cNvPr id="8" name="Platshållare för text 2"/>
          <p:cNvSpPr>
            <a:spLocks noGrp="1"/>
          </p:cNvSpPr>
          <p:nvPr>
            <p:ph idx="1" hasCustomPrompt="1"/>
          </p:nvPr>
        </p:nvSpPr>
        <p:spPr>
          <a:xfrm>
            <a:off x="307886" y="1173870"/>
            <a:ext cx="8543861" cy="4952293"/>
          </a:xfrm>
          <a:prstGeom prst="rect">
            <a:avLst/>
          </a:prstGeom>
        </p:spPr>
        <p:txBody>
          <a:bodyPr vert="horz" lIns="0" tIns="0" rIns="0" bIns="0" rtlCol="0">
            <a:normAutofit/>
          </a:bodyPr>
          <a:lstStyle/>
          <a:p>
            <a:pPr lvl="0"/>
            <a:r>
              <a:rPr lang="sv-SE" dirty="0" smtClean="0"/>
              <a:t>Klicka här för att ändra format på bakgrundstexten</a:t>
            </a:r>
          </a:p>
          <a:p>
            <a:pPr lvl="1"/>
            <a:endParaRPr lang="sv-SE" dirty="0" smtClean="0"/>
          </a:p>
          <a:p>
            <a:pPr lvl="1"/>
            <a:r>
              <a:rPr lang="sv-SE" dirty="0" smtClean="0"/>
              <a:t>Nivå två</a:t>
            </a:r>
          </a:p>
          <a:p>
            <a:pPr lvl="2"/>
            <a:r>
              <a:rPr lang="sv-SE" dirty="0" smtClean="0"/>
              <a:t>Nivå tre</a:t>
            </a:r>
          </a:p>
          <a:p>
            <a:pPr lvl="3"/>
            <a:r>
              <a:rPr lang="sv-SE" dirty="0" smtClean="0"/>
              <a:t>Nivå fyra</a:t>
            </a:r>
          </a:p>
          <a:p>
            <a:pPr lvl="4"/>
            <a:r>
              <a:rPr lang="sv-SE" dirty="0" smtClean="0"/>
              <a:t>Nivå fem</a:t>
            </a:r>
            <a:endParaRPr lang="sv-SE" dirty="0"/>
          </a:p>
        </p:txBody>
      </p:sp>
    </p:spTree>
    <p:extLst>
      <p:ext uri="{BB962C8B-B14F-4D97-AF65-F5344CB8AC3E}">
        <p14:creationId xmlns:p14="http://schemas.microsoft.com/office/powerpoint/2010/main" val="2728997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Rubrik och innehåll">
    <p:spTree>
      <p:nvGrpSpPr>
        <p:cNvPr id="1" name=""/>
        <p:cNvGrpSpPr/>
        <p:nvPr/>
      </p:nvGrpSpPr>
      <p:grpSpPr>
        <a:xfrm>
          <a:off x="0" y="0"/>
          <a:ext cx="0" cy="0"/>
          <a:chOff x="0" y="0"/>
          <a:chExt cx="0" cy="0"/>
        </a:xfrm>
      </p:grpSpPr>
      <p:sp>
        <p:nvSpPr>
          <p:cNvPr id="2" name="Rubrik 1"/>
          <p:cNvSpPr>
            <a:spLocks noGrp="1"/>
          </p:cNvSpPr>
          <p:nvPr>
            <p:ph type="title"/>
          </p:nvPr>
        </p:nvSpPr>
        <p:spPr>
          <a:xfrm>
            <a:off x="307885" y="207284"/>
            <a:ext cx="8543861" cy="635149"/>
          </a:xfrm>
        </p:spPr>
        <p:txBody>
          <a:bodyPr/>
          <a:lstStyle/>
          <a:p>
            <a:r>
              <a:rPr lang="sv-SE" dirty="0" smtClean="0"/>
              <a:t>Klicka här för att ändra format</a:t>
            </a:r>
            <a:endParaRPr lang="sv-SE" dirty="0"/>
          </a:p>
        </p:txBody>
      </p:sp>
      <p:sp>
        <p:nvSpPr>
          <p:cNvPr id="3" name="Platshållare för innehåll 2"/>
          <p:cNvSpPr>
            <a:spLocks noGrp="1"/>
          </p:cNvSpPr>
          <p:nvPr>
            <p:ph idx="1"/>
          </p:nvPr>
        </p:nvSpPr>
        <p:spPr/>
        <p:txBody>
          <a:bodyPr/>
          <a:lstStyle/>
          <a:p>
            <a:pPr lvl="0"/>
            <a:r>
              <a:rPr lang="sv-SE" dirty="0" smtClean="0"/>
              <a:t>Klicka här för att ändra format på bakgrundstexten</a:t>
            </a:r>
          </a:p>
          <a:p>
            <a:pPr lvl="1"/>
            <a:r>
              <a:rPr lang="sv-SE" dirty="0" smtClean="0"/>
              <a:t>Nivå två</a:t>
            </a:r>
          </a:p>
          <a:p>
            <a:pPr lvl="2"/>
            <a:r>
              <a:rPr lang="sv-SE" dirty="0" smtClean="0"/>
              <a:t>Nivå tre</a:t>
            </a:r>
          </a:p>
          <a:p>
            <a:pPr lvl="3"/>
            <a:r>
              <a:rPr lang="sv-SE" dirty="0" smtClean="0"/>
              <a:t>Nivå fyra</a:t>
            </a:r>
          </a:p>
          <a:p>
            <a:pPr lvl="4"/>
            <a:r>
              <a:rPr lang="sv-SE" dirty="0" smtClean="0"/>
              <a:t>Nivå fem</a:t>
            </a:r>
            <a:endParaRPr lang="sv-SE" dirty="0"/>
          </a:p>
        </p:txBody>
      </p:sp>
      <p:sp>
        <p:nvSpPr>
          <p:cNvPr id="4" name="Platshållare för datum 3"/>
          <p:cNvSpPr>
            <a:spLocks noGrp="1"/>
          </p:cNvSpPr>
          <p:nvPr>
            <p:ph type="dt" sz="half" idx="10"/>
          </p:nvPr>
        </p:nvSpPr>
        <p:spPr/>
        <p:txBody>
          <a:bodyPr/>
          <a:lstStyle/>
          <a:p>
            <a:fld id="{72340A57-7CF8-8F48-8A50-661975FC92C4}" type="datetime1">
              <a:rPr lang="sv-SE" smtClean="0">
                <a:solidFill>
                  <a:prstClr val="black">
                    <a:tint val="75000"/>
                  </a:prstClr>
                </a:solidFill>
              </a:rPr>
              <a:t>2016-11-01</a:t>
            </a:fld>
            <a:endParaRPr lang="sv-SE">
              <a:solidFill>
                <a:prstClr val="black">
                  <a:tint val="75000"/>
                </a:prstClr>
              </a:solidFill>
            </a:endParaRPr>
          </a:p>
        </p:txBody>
      </p:sp>
      <p:sp>
        <p:nvSpPr>
          <p:cNvPr id="5" name="Platshållare för sidfot 4"/>
          <p:cNvSpPr>
            <a:spLocks noGrp="1"/>
          </p:cNvSpPr>
          <p:nvPr>
            <p:ph type="ftr" sz="quarter" idx="11"/>
          </p:nvPr>
        </p:nvSpPr>
        <p:spPr/>
        <p:txBody>
          <a:bodyPr/>
          <a:lstStyle/>
          <a:p>
            <a:endParaRPr lang="sv-SE">
              <a:solidFill>
                <a:prstClr val="black">
                  <a:tint val="75000"/>
                </a:prstClr>
              </a:solidFill>
            </a:endParaRPr>
          </a:p>
        </p:txBody>
      </p:sp>
      <p:sp>
        <p:nvSpPr>
          <p:cNvPr id="6" name="Platshållare för bildnummer 5"/>
          <p:cNvSpPr>
            <a:spLocks noGrp="1"/>
          </p:cNvSpPr>
          <p:nvPr>
            <p:ph type="sldNum" sz="quarter" idx="12"/>
          </p:nvPr>
        </p:nvSpPr>
        <p:spPr/>
        <p:txBody>
          <a:bodyPr/>
          <a:lstStyle/>
          <a:p>
            <a:fld id="{97DED537-10C4-8C40-8E87-51060FF45365}" type="slidenum">
              <a:rPr lang="sv-SE" smtClean="0">
                <a:solidFill>
                  <a:prstClr val="black">
                    <a:tint val="75000"/>
                  </a:prstClr>
                </a:solidFill>
              </a:rPr>
              <a:pPr/>
              <a:t>‹#›</a:t>
            </a:fld>
            <a:endParaRPr lang="sv-SE">
              <a:solidFill>
                <a:prstClr val="black">
                  <a:tint val="75000"/>
                </a:prstClr>
              </a:solidFill>
            </a:endParaRPr>
          </a:p>
        </p:txBody>
      </p:sp>
    </p:spTree>
    <p:extLst>
      <p:ext uri="{BB962C8B-B14F-4D97-AF65-F5344CB8AC3E}">
        <p14:creationId xmlns:p14="http://schemas.microsoft.com/office/powerpoint/2010/main" val="15259939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vå innehållsdelar">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sv-SE" smtClean="0"/>
              <a:t>Klicka här för att ändra format</a:t>
            </a:r>
            <a:endParaRPr lang="sv-SE"/>
          </a:p>
        </p:txBody>
      </p:sp>
      <p:sp>
        <p:nvSpPr>
          <p:cNvPr id="3" name="Platshållare för innehåll 2"/>
          <p:cNvSpPr>
            <a:spLocks noGrp="1"/>
          </p:cNvSpPr>
          <p:nvPr>
            <p:ph sz="half" idx="1"/>
          </p:nvPr>
        </p:nvSpPr>
        <p:spPr>
          <a:xfrm>
            <a:off x="341748" y="1231602"/>
            <a:ext cx="4038600" cy="4894561"/>
          </a:xfrm>
        </p:spPr>
        <p:txBody>
          <a:bodyPr lIns="0" tIns="0" rIns="0" bIns="0">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sv-SE" dirty="0" smtClean="0"/>
              <a:t>Klicka här för att ändra format på bakgrundstexten</a:t>
            </a:r>
          </a:p>
          <a:p>
            <a:pPr lvl="1"/>
            <a:r>
              <a:rPr lang="sv-SE" dirty="0" smtClean="0"/>
              <a:t>Nivå två</a:t>
            </a:r>
          </a:p>
          <a:p>
            <a:pPr lvl="2"/>
            <a:r>
              <a:rPr lang="sv-SE" dirty="0" smtClean="0"/>
              <a:t>Nivå tre</a:t>
            </a:r>
          </a:p>
          <a:p>
            <a:pPr lvl="3"/>
            <a:r>
              <a:rPr lang="sv-SE" dirty="0" smtClean="0"/>
              <a:t>Nivå fyra</a:t>
            </a:r>
          </a:p>
          <a:p>
            <a:pPr lvl="4"/>
            <a:r>
              <a:rPr lang="sv-SE" dirty="0" smtClean="0"/>
              <a:t>Nivå fem</a:t>
            </a:r>
            <a:endParaRPr lang="sv-SE" dirty="0"/>
          </a:p>
        </p:txBody>
      </p:sp>
      <p:sp>
        <p:nvSpPr>
          <p:cNvPr id="4" name="Platshållare för innehåll 3"/>
          <p:cNvSpPr>
            <a:spLocks noGrp="1"/>
          </p:cNvSpPr>
          <p:nvPr>
            <p:ph sz="half" idx="2"/>
          </p:nvPr>
        </p:nvSpPr>
        <p:spPr>
          <a:xfrm>
            <a:off x="4773273" y="1231602"/>
            <a:ext cx="4038600" cy="4894561"/>
          </a:xfrm>
        </p:spPr>
        <p:txBody>
          <a:bodyPr lIns="0" tIns="0" bIns="0">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sv-SE" dirty="0" smtClean="0"/>
              <a:t>Klicka här för att ändra format på bakgrundstexten</a:t>
            </a:r>
          </a:p>
          <a:p>
            <a:pPr lvl="1"/>
            <a:r>
              <a:rPr lang="sv-SE" dirty="0" smtClean="0"/>
              <a:t>Nivå två</a:t>
            </a:r>
          </a:p>
          <a:p>
            <a:pPr lvl="2"/>
            <a:r>
              <a:rPr lang="sv-SE" dirty="0" smtClean="0"/>
              <a:t>Nivå tre</a:t>
            </a:r>
          </a:p>
          <a:p>
            <a:pPr lvl="3"/>
            <a:r>
              <a:rPr lang="sv-SE" dirty="0" smtClean="0"/>
              <a:t>Nivå fyra</a:t>
            </a:r>
          </a:p>
          <a:p>
            <a:pPr lvl="4"/>
            <a:r>
              <a:rPr lang="sv-SE" dirty="0" smtClean="0"/>
              <a:t>Nivå fem</a:t>
            </a:r>
            <a:endParaRPr lang="sv-SE" dirty="0"/>
          </a:p>
        </p:txBody>
      </p:sp>
      <p:sp>
        <p:nvSpPr>
          <p:cNvPr id="5" name="Platshållare för datum 4"/>
          <p:cNvSpPr>
            <a:spLocks noGrp="1"/>
          </p:cNvSpPr>
          <p:nvPr>
            <p:ph type="dt" sz="half" idx="10"/>
          </p:nvPr>
        </p:nvSpPr>
        <p:spPr/>
        <p:txBody>
          <a:bodyPr/>
          <a:lstStyle/>
          <a:p>
            <a:fld id="{1A9C34B9-541E-6E46-A3E2-676476BA5991}" type="datetime1">
              <a:rPr lang="sv-SE" smtClean="0">
                <a:solidFill>
                  <a:prstClr val="black">
                    <a:tint val="75000"/>
                  </a:prstClr>
                </a:solidFill>
              </a:rPr>
              <a:t>2016-11-01</a:t>
            </a:fld>
            <a:endParaRPr lang="sv-SE">
              <a:solidFill>
                <a:prstClr val="black">
                  <a:tint val="75000"/>
                </a:prstClr>
              </a:solidFill>
            </a:endParaRPr>
          </a:p>
        </p:txBody>
      </p:sp>
      <p:sp>
        <p:nvSpPr>
          <p:cNvPr id="6" name="Platshållare för sidfot 5"/>
          <p:cNvSpPr>
            <a:spLocks noGrp="1"/>
          </p:cNvSpPr>
          <p:nvPr>
            <p:ph type="ftr" sz="quarter" idx="11"/>
          </p:nvPr>
        </p:nvSpPr>
        <p:spPr/>
        <p:txBody>
          <a:bodyPr/>
          <a:lstStyle/>
          <a:p>
            <a:endParaRPr lang="sv-SE">
              <a:solidFill>
                <a:prstClr val="black">
                  <a:tint val="75000"/>
                </a:prstClr>
              </a:solidFill>
            </a:endParaRPr>
          </a:p>
        </p:txBody>
      </p:sp>
      <p:sp>
        <p:nvSpPr>
          <p:cNvPr id="7" name="Platshållare för bildnummer 6"/>
          <p:cNvSpPr>
            <a:spLocks noGrp="1"/>
          </p:cNvSpPr>
          <p:nvPr>
            <p:ph type="sldNum" sz="quarter" idx="12"/>
          </p:nvPr>
        </p:nvSpPr>
        <p:spPr/>
        <p:txBody>
          <a:bodyPr/>
          <a:lstStyle/>
          <a:p>
            <a:fld id="{97DED537-10C4-8C40-8E87-51060FF45365}" type="slidenum">
              <a:rPr lang="sv-SE" smtClean="0">
                <a:solidFill>
                  <a:prstClr val="black">
                    <a:tint val="75000"/>
                  </a:prstClr>
                </a:solidFill>
              </a:rPr>
              <a:pPr/>
              <a:t>‹#›</a:t>
            </a:fld>
            <a:endParaRPr lang="sv-SE">
              <a:solidFill>
                <a:prstClr val="black">
                  <a:tint val="75000"/>
                </a:prstClr>
              </a:solidFill>
            </a:endParaRPr>
          </a:p>
        </p:txBody>
      </p:sp>
    </p:spTree>
    <p:extLst>
      <p:ext uri="{BB962C8B-B14F-4D97-AF65-F5344CB8AC3E}">
        <p14:creationId xmlns:p14="http://schemas.microsoft.com/office/powerpoint/2010/main" val="12615941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Endast rubrik">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sv-SE" smtClean="0"/>
              <a:t>Klicka här för att ändra format</a:t>
            </a:r>
            <a:endParaRPr lang="sv-SE"/>
          </a:p>
        </p:txBody>
      </p:sp>
      <p:sp>
        <p:nvSpPr>
          <p:cNvPr id="3" name="Platshållare för datum 2"/>
          <p:cNvSpPr>
            <a:spLocks noGrp="1"/>
          </p:cNvSpPr>
          <p:nvPr>
            <p:ph type="dt" sz="half" idx="10"/>
          </p:nvPr>
        </p:nvSpPr>
        <p:spPr/>
        <p:txBody>
          <a:bodyPr/>
          <a:lstStyle/>
          <a:p>
            <a:fld id="{BBF46887-3086-3A4B-955E-A3793E7CCA98}" type="datetime1">
              <a:rPr lang="sv-SE" smtClean="0">
                <a:solidFill>
                  <a:prstClr val="black">
                    <a:tint val="75000"/>
                  </a:prstClr>
                </a:solidFill>
              </a:rPr>
              <a:t>2016-11-01</a:t>
            </a:fld>
            <a:endParaRPr lang="sv-SE">
              <a:solidFill>
                <a:prstClr val="black">
                  <a:tint val="75000"/>
                </a:prstClr>
              </a:solidFill>
            </a:endParaRPr>
          </a:p>
        </p:txBody>
      </p:sp>
      <p:sp>
        <p:nvSpPr>
          <p:cNvPr id="4" name="Platshållare för sidfot 3"/>
          <p:cNvSpPr>
            <a:spLocks noGrp="1"/>
          </p:cNvSpPr>
          <p:nvPr>
            <p:ph type="ftr" sz="quarter" idx="11"/>
          </p:nvPr>
        </p:nvSpPr>
        <p:spPr/>
        <p:txBody>
          <a:bodyPr/>
          <a:lstStyle/>
          <a:p>
            <a:endParaRPr lang="sv-SE">
              <a:solidFill>
                <a:prstClr val="black">
                  <a:tint val="75000"/>
                </a:prstClr>
              </a:solidFill>
            </a:endParaRPr>
          </a:p>
        </p:txBody>
      </p:sp>
      <p:sp>
        <p:nvSpPr>
          <p:cNvPr id="5" name="Platshållare för bildnummer 4"/>
          <p:cNvSpPr>
            <a:spLocks noGrp="1"/>
          </p:cNvSpPr>
          <p:nvPr>
            <p:ph type="sldNum" sz="quarter" idx="12"/>
          </p:nvPr>
        </p:nvSpPr>
        <p:spPr/>
        <p:txBody>
          <a:bodyPr/>
          <a:lstStyle/>
          <a:p>
            <a:fld id="{97DED537-10C4-8C40-8E87-51060FF45365}" type="slidenum">
              <a:rPr lang="sv-SE" smtClean="0">
                <a:solidFill>
                  <a:prstClr val="black">
                    <a:tint val="75000"/>
                  </a:prstClr>
                </a:solidFill>
              </a:rPr>
              <a:pPr/>
              <a:t>‹#›</a:t>
            </a:fld>
            <a:endParaRPr lang="sv-SE">
              <a:solidFill>
                <a:prstClr val="black">
                  <a:tint val="75000"/>
                </a:prstClr>
              </a:solidFill>
            </a:endParaRPr>
          </a:p>
        </p:txBody>
      </p:sp>
    </p:spTree>
    <p:extLst>
      <p:ext uri="{BB962C8B-B14F-4D97-AF65-F5344CB8AC3E}">
        <p14:creationId xmlns:p14="http://schemas.microsoft.com/office/powerpoint/2010/main" val="192282283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4" Type="http://schemas.openxmlformats.org/officeDocument/2006/relationships/image" Target="../media/image1.png"/><Relationship Id="rId5"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1" Type="http://schemas.openxmlformats.org/officeDocument/2006/relationships/slideLayout" Target="../slideLayouts/slideLayout3.xml"/><Relationship Id="rId2"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6.xml"/><Relationship Id="rId4" Type="http://schemas.openxmlformats.org/officeDocument/2006/relationships/slideLayout" Target="../slideLayouts/slideLayout7.xml"/><Relationship Id="rId5" Type="http://schemas.openxmlformats.org/officeDocument/2006/relationships/theme" Target="../theme/theme3.xml"/><Relationship Id="rId6" Type="http://schemas.openxmlformats.org/officeDocument/2006/relationships/image" Target="../media/image2.png"/><Relationship Id="rId1" Type="http://schemas.openxmlformats.org/officeDocument/2006/relationships/slideLayout" Target="../slideLayouts/slideLayout4.xml"/><Relationship Id="rId2" Type="http://schemas.openxmlformats.org/officeDocument/2006/relationships/slideLayout" Target="../slideLayouts/slideLayout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0" name="Bildobjekt 9" descr="pattern_start.png"/>
          <p:cNvPicPr>
            <a:picLocks noChangeAspect="1"/>
          </p:cNvPicPr>
          <p:nvPr userDrawn="1"/>
        </p:nvPicPr>
        <p:blipFill>
          <a:blip r:embed="rId4"/>
          <a:stretch>
            <a:fillRect/>
          </a:stretch>
        </p:blipFill>
        <p:spPr>
          <a:xfrm>
            <a:off x="0" y="2835062"/>
            <a:ext cx="9144000" cy="4022938"/>
          </a:xfrm>
          <a:prstGeom prst="rect">
            <a:avLst/>
          </a:prstGeom>
        </p:spPr>
      </p:pic>
      <p:sp>
        <p:nvSpPr>
          <p:cNvPr id="2" name="Platshållare för rubrik 1"/>
          <p:cNvSpPr>
            <a:spLocks noGrp="1"/>
          </p:cNvSpPr>
          <p:nvPr>
            <p:ph type="title"/>
          </p:nvPr>
        </p:nvSpPr>
        <p:spPr>
          <a:xfrm>
            <a:off x="307885" y="1785007"/>
            <a:ext cx="6773513" cy="1204610"/>
          </a:xfrm>
          <a:prstGeom prst="rect">
            <a:avLst/>
          </a:prstGeom>
          <a:ln>
            <a:noFill/>
          </a:ln>
        </p:spPr>
        <p:txBody>
          <a:bodyPr vert="horz" lIns="0" tIns="0" rIns="0" bIns="0" rtlCol="0" anchor="t" anchorCtr="0">
            <a:normAutofit/>
          </a:bodyPr>
          <a:lstStyle/>
          <a:p>
            <a:r>
              <a:rPr lang="sv-SE" dirty="0" smtClean="0"/>
              <a:t>Klicka här för att ändra format</a:t>
            </a:r>
            <a:endParaRPr lang="sv-SE" dirty="0"/>
          </a:p>
        </p:txBody>
      </p:sp>
      <p:sp>
        <p:nvSpPr>
          <p:cNvPr id="3" name="Platshållare för text 2"/>
          <p:cNvSpPr>
            <a:spLocks noGrp="1"/>
          </p:cNvSpPr>
          <p:nvPr>
            <p:ph type="body" idx="1"/>
          </p:nvPr>
        </p:nvSpPr>
        <p:spPr>
          <a:xfrm>
            <a:off x="307887" y="2989617"/>
            <a:ext cx="6773512" cy="2990533"/>
          </a:xfrm>
          <a:prstGeom prst="rect">
            <a:avLst/>
          </a:prstGeom>
        </p:spPr>
        <p:txBody>
          <a:bodyPr vert="horz" lIns="0" tIns="0" rIns="0" bIns="0" rtlCol="0">
            <a:normAutofit/>
          </a:bodyPr>
          <a:lstStyle/>
          <a:p>
            <a:pPr lvl="0"/>
            <a:r>
              <a:rPr lang="sv-SE" dirty="0" smtClean="0"/>
              <a:t>Klicka här för att ändra format på bakgrundstexten</a:t>
            </a:r>
          </a:p>
          <a:p>
            <a:pPr lvl="1"/>
            <a:r>
              <a:rPr lang="sv-SE" dirty="0" smtClean="0"/>
              <a:t>Nivå två</a:t>
            </a:r>
          </a:p>
          <a:p>
            <a:pPr lvl="2"/>
            <a:r>
              <a:rPr lang="sv-SE" dirty="0" smtClean="0"/>
              <a:t>Nivå tre</a:t>
            </a:r>
          </a:p>
          <a:p>
            <a:pPr lvl="3"/>
            <a:r>
              <a:rPr lang="sv-SE" dirty="0" smtClean="0"/>
              <a:t>Nivå fyra</a:t>
            </a:r>
          </a:p>
          <a:p>
            <a:pPr lvl="4"/>
            <a:r>
              <a:rPr lang="sv-SE" dirty="0" smtClean="0"/>
              <a:t>Nivå fem</a:t>
            </a:r>
            <a:endParaRPr lang="sv-SE" dirty="0"/>
          </a:p>
        </p:txBody>
      </p:sp>
      <p:sp>
        <p:nvSpPr>
          <p:cNvPr id="4" name="Platshållare för datum 3"/>
          <p:cNvSpPr>
            <a:spLocks noGrp="1"/>
          </p:cNvSpPr>
          <p:nvPr>
            <p:ph type="dt" sz="half" idx="2"/>
          </p:nvPr>
        </p:nvSpPr>
        <p:spPr>
          <a:xfrm>
            <a:off x="307886" y="6356350"/>
            <a:ext cx="2282914" cy="365125"/>
          </a:xfrm>
          <a:prstGeom prst="rect">
            <a:avLst/>
          </a:prstGeom>
        </p:spPr>
        <p:txBody>
          <a:bodyPr vert="horz" lIns="91440" tIns="45720" rIns="91440" bIns="45720" rtlCol="0" anchor="ctr"/>
          <a:lstStyle>
            <a:lvl1pPr algn="l">
              <a:defRPr sz="1200">
                <a:solidFill>
                  <a:schemeClr val="tx1">
                    <a:tint val="75000"/>
                  </a:schemeClr>
                </a:solidFill>
                <a:latin typeface="Arial"/>
                <a:cs typeface="Arial"/>
              </a:defRPr>
            </a:lvl1pPr>
          </a:lstStyle>
          <a:p>
            <a:fld id="{6033A284-A385-3843-AA70-3D181313A7F8}" type="datetime1">
              <a:rPr lang="sv-SE" smtClean="0">
                <a:solidFill>
                  <a:prstClr val="black">
                    <a:tint val="75000"/>
                  </a:prstClr>
                </a:solidFill>
              </a:rPr>
              <a:t>2016-11-01</a:t>
            </a:fld>
            <a:endParaRPr lang="sv-SE" dirty="0">
              <a:solidFill>
                <a:prstClr val="black">
                  <a:tint val="75000"/>
                </a:prstClr>
              </a:solidFill>
            </a:endParaRPr>
          </a:p>
        </p:txBody>
      </p:sp>
      <p:sp>
        <p:nvSpPr>
          <p:cNvPr id="5" name="Platshållare för sidfot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latin typeface="Arial"/>
                <a:cs typeface="Arial"/>
              </a:defRPr>
            </a:lvl1pPr>
          </a:lstStyle>
          <a:p>
            <a:endParaRPr lang="sv-SE" dirty="0">
              <a:solidFill>
                <a:prstClr val="black">
                  <a:tint val="75000"/>
                </a:prstClr>
              </a:solidFill>
            </a:endParaRPr>
          </a:p>
        </p:txBody>
      </p:sp>
      <p:cxnSp>
        <p:nvCxnSpPr>
          <p:cNvPr id="8" name="Rak 7"/>
          <p:cNvCxnSpPr/>
          <p:nvPr userDrawn="1"/>
        </p:nvCxnSpPr>
        <p:spPr>
          <a:xfrm>
            <a:off x="307886" y="1649586"/>
            <a:ext cx="8543861" cy="1588"/>
          </a:xfrm>
          <a:prstGeom prst="line">
            <a:avLst/>
          </a:prstGeom>
          <a:ln w="1270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pic>
        <p:nvPicPr>
          <p:cNvPr id="9" name="Bildobjekt 8" descr="SciLifeLab_logotyp_green.png"/>
          <p:cNvPicPr>
            <a:picLocks noChangeAspect="1"/>
          </p:cNvPicPr>
          <p:nvPr userDrawn="1"/>
        </p:nvPicPr>
        <p:blipFill>
          <a:blip r:embed="rId5"/>
          <a:stretch>
            <a:fillRect/>
          </a:stretch>
        </p:blipFill>
        <p:spPr>
          <a:xfrm>
            <a:off x="307887" y="358772"/>
            <a:ext cx="3152812" cy="1018840"/>
          </a:xfrm>
          <a:prstGeom prst="rect">
            <a:avLst/>
          </a:prstGeom>
        </p:spPr>
      </p:pic>
      <p:sp>
        <p:nvSpPr>
          <p:cNvPr id="12" name="textruta 11"/>
          <p:cNvSpPr txBox="1"/>
          <p:nvPr userDrawn="1"/>
        </p:nvSpPr>
        <p:spPr>
          <a:xfrm>
            <a:off x="5695907" y="413741"/>
            <a:ext cx="2703632" cy="369332"/>
          </a:xfrm>
          <a:prstGeom prst="rect">
            <a:avLst/>
          </a:prstGeom>
          <a:noFill/>
        </p:spPr>
        <p:txBody>
          <a:bodyPr wrap="square" rtlCol="0">
            <a:spAutoFit/>
          </a:bodyPr>
          <a:lstStyle/>
          <a:p>
            <a:endParaRPr lang="sv-SE" dirty="0">
              <a:solidFill>
                <a:prstClr val="black"/>
              </a:solidFill>
            </a:endParaRPr>
          </a:p>
        </p:txBody>
      </p:sp>
    </p:spTree>
    <p:extLst>
      <p:ext uri="{BB962C8B-B14F-4D97-AF65-F5344CB8AC3E}">
        <p14:creationId xmlns:p14="http://schemas.microsoft.com/office/powerpoint/2010/main" val="2031819205"/>
      </p:ext>
    </p:extLst>
  </p:cSld>
  <p:clrMap bg1="lt1" tx1="dk1" bg2="lt2" tx2="dk2" accent1="accent1" accent2="accent2" accent3="accent3" accent4="accent4" accent5="accent5" accent6="accent6" hlink="hlink" folHlink="folHlink"/>
  <p:sldLayoutIdLst>
    <p:sldLayoutId id="2147483663" r:id="rId1"/>
    <p:sldLayoutId id="2147483664" r:id="rId2"/>
  </p:sldLayoutIdLst>
  <p:hf hdr="0" ftr="0" dt="0"/>
  <p:txStyles>
    <p:titleStyle>
      <a:lvl1pPr algn="l" defTabSz="457200" rtl="0" eaLnBrk="1" latinLnBrk="0" hangingPunct="1">
        <a:spcBef>
          <a:spcPct val="0"/>
        </a:spcBef>
        <a:buNone/>
        <a:defRPr sz="3200" b="1" i="0" kern="1200">
          <a:solidFill>
            <a:schemeClr val="tx1"/>
          </a:solidFill>
          <a:latin typeface="Arial"/>
          <a:ea typeface="+mj-ea"/>
          <a:cs typeface="Arial"/>
        </a:defRPr>
      </a:lvl1pPr>
    </p:titleStyle>
    <p:bodyStyle>
      <a:lvl1pPr marL="342900" indent="-342900" algn="l" defTabSz="457200" rtl="0" eaLnBrk="1" latinLnBrk="0" hangingPunct="1">
        <a:spcBef>
          <a:spcPct val="20000"/>
        </a:spcBef>
        <a:buFont typeface="Arial"/>
        <a:buChar char="•"/>
        <a:defRPr sz="200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20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sv-S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4" name="Rektangel 13"/>
          <p:cNvSpPr/>
          <p:nvPr userDrawn="1"/>
        </p:nvSpPr>
        <p:spPr>
          <a:xfrm>
            <a:off x="0" y="-38266"/>
            <a:ext cx="9144000" cy="6896265"/>
          </a:xfrm>
          <a:prstGeom prst="rect">
            <a:avLst/>
          </a:prstGeom>
          <a:solidFill>
            <a:srgbClr val="88C93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sv-SE">
              <a:solidFill>
                <a:prstClr val="white"/>
              </a:solidFill>
            </a:endParaRPr>
          </a:p>
        </p:txBody>
      </p:sp>
      <p:cxnSp>
        <p:nvCxnSpPr>
          <p:cNvPr id="8" name="Rak 7"/>
          <p:cNvCxnSpPr/>
          <p:nvPr userDrawn="1"/>
        </p:nvCxnSpPr>
        <p:spPr>
          <a:xfrm>
            <a:off x="307886" y="1521741"/>
            <a:ext cx="8543861" cy="1588"/>
          </a:xfrm>
          <a:prstGeom prst="line">
            <a:avLst/>
          </a:prstGeom>
          <a:ln w="12700" cap="flat" cmpd="sng" algn="ctr">
            <a:solidFill>
              <a:srgbClr val="FFFFFF"/>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2" name="textruta 11"/>
          <p:cNvSpPr txBox="1"/>
          <p:nvPr userDrawn="1"/>
        </p:nvSpPr>
        <p:spPr>
          <a:xfrm>
            <a:off x="5695907" y="413741"/>
            <a:ext cx="2703632" cy="369332"/>
          </a:xfrm>
          <a:prstGeom prst="rect">
            <a:avLst/>
          </a:prstGeom>
          <a:noFill/>
        </p:spPr>
        <p:txBody>
          <a:bodyPr wrap="square" rtlCol="0">
            <a:spAutoFit/>
          </a:bodyPr>
          <a:lstStyle/>
          <a:p>
            <a:endParaRPr lang="sv-SE" dirty="0">
              <a:solidFill>
                <a:prstClr val="black"/>
              </a:solidFill>
            </a:endParaRPr>
          </a:p>
        </p:txBody>
      </p:sp>
      <p:pic>
        <p:nvPicPr>
          <p:cNvPr id="17" name="Bildobjekt 16" descr="SciLifeLab_logotyp_white.png"/>
          <p:cNvPicPr>
            <a:picLocks noChangeAspect="1"/>
          </p:cNvPicPr>
          <p:nvPr userDrawn="1"/>
        </p:nvPicPr>
        <p:blipFill>
          <a:blip r:embed="rId3"/>
          <a:stretch>
            <a:fillRect/>
          </a:stretch>
        </p:blipFill>
        <p:spPr>
          <a:xfrm>
            <a:off x="7052531" y="233737"/>
            <a:ext cx="1799215" cy="581421"/>
          </a:xfrm>
          <a:prstGeom prst="rect">
            <a:avLst/>
          </a:prstGeom>
        </p:spPr>
      </p:pic>
      <p:pic>
        <p:nvPicPr>
          <p:cNvPr id="19" name="Bildobjekt 18" descr="pattern_DNA.png"/>
          <p:cNvPicPr>
            <a:picLocks noChangeAspect="1"/>
          </p:cNvPicPr>
          <p:nvPr userDrawn="1"/>
        </p:nvPicPr>
        <p:blipFill>
          <a:blip r:embed="rId4"/>
          <a:srcRect l="16309" r="52907" b="38300"/>
          <a:stretch>
            <a:fillRect/>
          </a:stretch>
        </p:blipFill>
        <p:spPr>
          <a:xfrm>
            <a:off x="0" y="2262966"/>
            <a:ext cx="9144000" cy="4595034"/>
          </a:xfrm>
          <a:prstGeom prst="rect">
            <a:avLst/>
          </a:prstGeom>
        </p:spPr>
      </p:pic>
    </p:spTree>
    <p:extLst>
      <p:ext uri="{BB962C8B-B14F-4D97-AF65-F5344CB8AC3E}">
        <p14:creationId xmlns:p14="http://schemas.microsoft.com/office/powerpoint/2010/main" val="1538558882"/>
      </p:ext>
    </p:extLst>
  </p:cSld>
  <p:clrMap bg1="lt1" tx1="dk1" bg2="lt2" tx2="dk2" accent1="accent1" accent2="accent2" accent3="accent3" accent4="accent4" accent5="accent5" accent6="accent6" hlink="hlink" folHlink="folHlink"/>
  <p:sldLayoutIdLst>
    <p:sldLayoutId id="2147483666" r:id="rId1"/>
  </p:sldLayoutIdLst>
  <p:hf hdr="0" ftr="0" dt="0"/>
  <p:txStyles>
    <p:titleStyle>
      <a:lvl1pPr algn="l" defTabSz="457200" rtl="0" eaLnBrk="1" latinLnBrk="0" hangingPunct="1">
        <a:spcBef>
          <a:spcPct val="0"/>
        </a:spcBef>
        <a:buNone/>
        <a:defRPr sz="3200" b="1" i="0" kern="1200">
          <a:solidFill>
            <a:schemeClr val="bg1"/>
          </a:solidFill>
          <a:latin typeface="Arial"/>
          <a:ea typeface="+mj-ea"/>
          <a:cs typeface="Arial"/>
        </a:defRPr>
      </a:lvl1pPr>
    </p:titleStyle>
    <p:bodyStyle>
      <a:lvl1pPr marL="342900" indent="-342900" algn="l" defTabSz="457200" rtl="0" eaLnBrk="1" latinLnBrk="0" hangingPunct="1">
        <a:spcBef>
          <a:spcPct val="20000"/>
        </a:spcBef>
        <a:buFont typeface="Arial"/>
        <a:buChar char="•"/>
        <a:defRPr sz="2000" kern="1200">
          <a:solidFill>
            <a:srgbClr val="FFFFFF"/>
          </a:solidFill>
          <a:latin typeface="Arial"/>
          <a:ea typeface="+mn-ea"/>
          <a:cs typeface="Arial"/>
        </a:defRPr>
      </a:lvl1pPr>
      <a:lvl2pPr marL="742950" indent="-285750" algn="l" defTabSz="457200" rtl="0" eaLnBrk="1" latinLnBrk="0" hangingPunct="1">
        <a:spcBef>
          <a:spcPct val="20000"/>
        </a:spcBef>
        <a:buFont typeface="Arial"/>
        <a:buChar char="–"/>
        <a:defRPr sz="2000" kern="1200">
          <a:solidFill>
            <a:srgbClr val="FFFFFF"/>
          </a:solidFill>
          <a:latin typeface="Arial"/>
          <a:ea typeface="+mn-ea"/>
          <a:cs typeface="Arial"/>
        </a:defRPr>
      </a:lvl2pPr>
      <a:lvl3pPr marL="1143000" indent="-228600" algn="l" defTabSz="457200" rtl="0" eaLnBrk="1" latinLnBrk="0" hangingPunct="1">
        <a:spcBef>
          <a:spcPct val="20000"/>
        </a:spcBef>
        <a:buFont typeface="Arial"/>
        <a:buChar char="•"/>
        <a:defRPr sz="2000" kern="1200">
          <a:solidFill>
            <a:srgbClr val="FFFFFF"/>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rgbClr val="FFFFFF"/>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rgbClr val="FFFFFF"/>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sv-S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tshållare för rubrik 1"/>
          <p:cNvSpPr>
            <a:spLocks noGrp="1"/>
          </p:cNvSpPr>
          <p:nvPr>
            <p:ph type="title"/>
          </p:nvPr>
        </p:nvSpPr>
        <p:spPr>
          <a:xfrm>
            <a:off x="307886" y="279770"/>
            <a:ext cx="6245313" cy="572089"/>
          </a:xfrm>
          <a:prstGeom prst="rect">
            <a:avLst/>
          </a:prstGeom>
          <a:ln>
            <a:noFill/>
          </a:ln>
        </p:spPr>
        <p:txBody>
          <a:bodyPr vert="horz" lIns="0" tIns="0" rIns="0" bIns="0" rtlCol="0" anchor="t" anchorCtr="0">
            <a:normAutofit/>
          </a:bodyPr>
          <a:lstStyle/>
          <a:p>
            <a:r>
              <a:rPr lang="sv-SE" dirty="0" smtClean="0"/>
              <a:t>Klicka här för att ändra format</a:t>
            </a:r>
            <a:endParaRPr lang="sv-SE" dirty="0"/>
          </a:p>
        </p:txBody>
      </p:sp>
      <p:sp>
        <p:nvSpPr>
          <p:cNvPr id="3" name="Platshållare för text 2"/>
          <p:cNvSpPr>
            <a:spLocks noGrp="1"/>
          </p:cNvSpPr>
          <p:nvPr>
            <p:ph type="body" idx="1"/>
          </p:nvPr>
        </p:nvSpPr>
        <p:spPr>
          <a:xfrm>
            <a:off x="307886" y="1173870"/>
            <a:ext cx="8543861" cy="4952293"/>
          </a:xfrm>
          <a:prstGeom prst="rect">
            <a:avLst/>
          </a:prstGeom>
        </p:spPr>
        <p:txBody>
          <a:bodyPr vert="horz" lIns="0" tIns="0" rIns="0" bIns="0" rtlCol="0">
            <a:normAutofit/>
          </a:bodyPr>
          <a:lstStyle/>
          <a:p>
            <a:pPr lvl="0"/>
            <a:r>
              <a:rPr lang="sv-SE" dirty="0" smtClean="0"/>
              <a:t>Klicka här för att ändra format på bakgrundstexten</a:t>
            </a:r>
          </a:p>
          <a:p>
            <a:pPr lvl="1"/>
            <a:r>
              <a:rPr lang="sv-SE" dirty="0" smtClean="0"/>
              <a:t>Nivå två</a:t>
            </a:r>
          </a:p>
          <a:p>
            <a:pPr lvl="2"/>
            <a:r>
              <a:rPr lang="sv-SE" dirty="0" smtClean="0"/>
              <a:t>Nivå tre</a:t>
            </a:r>
          </a:p>
          <a:p>
            <a:pPr lvl="3"/>
            <a:r>
              <a:rPr lang="sv-SE" dirty="0" smtClean="0"/>
              <a:t>Nivå fyra</a:t>
            </a:r>
          </a:p>
          <a:p>
            <a:pPr lvl="4"/>
            <a:r>
              <a:rPr lang="sv-SE" dirty="0" smtClean="0"/>
              <a:t>Nivå fem</a:t>
            </a:r>
            <a:endParaRPr lang="sv-SE" dirty="0"/>
          </a:p>
        </p:txBody>
      </p:sp>
      <p:sp>
        <p:nvSpPr>
          <p:cNvPr id="4" name="Platshållare för datum 3"/>
          <p:cNvSpPr>
            <a:spLocks noGrp="1"/>
          </p:cNvSpPr>
          <p:nvPr>
            <p:ph type="dt" sz="half" idx="2"/>
          </p:nvPr>
        </p:nvSpPr>
        <p:spPr>
          <a:xfrm>
            <a:off x="307886" y="6356350"/>
            <a:ext cx="2282914" cy="365125"/>
          </a:xfrm>
          <a:prstGeom prst="rect">
            <a:avLst/>
          </a:prstGeom>
        </p:spPr>
        <p:txBody>
          <a:bodyPr vert="horz" lIns="91440" tIns="45720" rIns="91440" bIns="45720" rtlCol="0" anchor="ctr"/>
          <a:lstStyle>
            <a:lvl1pPr algn="l">
              <a:defRPr sz="1200">
                <a:solidFill>
                  <a:schemeClr val="tx1">
                    <a:tint val="75000"/>
                  </a:schemeClr>
                </a:solidFill>
                <a:latin typeface="Arial"/>
                <a:cs typeface="Arial"/>
              </a:defRPr>
            </a:lvl1pPr>
          </a:lstStyle>
          <a:p>
            <a:fld id="{E324B0BD-67B5-9C4A-A041-062277654A8C}" type="datetime1">
              <a:rPr lang="sv-SE" smtClean="0">
                <a:solidFill>
                  <a:prstClr val="black">
                    <a:tint val="75000"/>
                  </a:prstClr>
                </a:solidFill>
              </a:rPr>
              <a:t>2016-11-01</a:t>
            </a:fld>
            <a:endParaRPr lang="sv-SE" dirty="0">
              <a:solidFill>
                <a:prstClr val="black">
                  <a:tint val="75000"/>
                </a:prstClr>
              </a:solidFill>
            </a:endParaRPr>
          </a:p>
        </p:txBody>
      </p:sp>
      <p:sp>
        <p:nvSpPr>
          <p:cNvPr id="5" name="Platshållare för sidfot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latin typeface="Arial"/>
                <a:cs typeface="Arial"/>
              </a:defRPr>
            </a:lvl1pPr>
          </a:lstStyle>
          <a:p>
            <a:endParaRPr lang="sv-SE" dirty="0">
              <a:solidFill>
                <a:prstClr val="black">
                  <a:tint val="75000"/>
                </a:prstClr>
              </a:solidFill>
            </a:endParaRPr>
          </a:p>
        </p:txBody>
      </p:sp>
      <p:sp>
        <p:nvSpPr>
          <p:cNvPr id="6" name="Platshållare för bildnummer 5"/>
          <p:cNvSpPr>
            <a:spLocks noGrp="1"/>
          </p:cNvSpPr>
          <p:nvPr>
            <p:ph type="sldNum" sz="quarter" idx="4"/>
          </p:nvPr>
        </p:nvSpPr>
        <p:spPr>
          <a:xfrm>
            <a:off x="6553199" y="6356350"/>
            <a:ext cx="2298547" cy="365125"/>
          </a:xfrm>
          <a:prstGeom prst="rect">
            <a:avLst/>
          </a:prstGeom>
        </p:spPr>
        <p:txBody>
          <a:bodyPr vert="horz" lIns="91440" tIns="45720" rIns="91440" bIns="45720" rtlCol="0" anchor="ctr"/>
          <a:lstStyle>
            <a:lvl1pPr algn="r">
              <a:defRPr sz="1200">
                <a:solidFill>
                  <a:schemeClr val="tx1">
                    <a:tint val="75000"/>
                  </a:schemeClr>
                </a:solidFill>
                <a:latin typeface="Arial"/>
                <a:cs typeface="Arial"/>
              </a:defRPr>
            </a:lvl1pPr>
          </a:lstStyle>
          <a:p>
            <a:fld id="{97DED537-10C4-8C40-8E87-51060FF45365}" type="slidenum">
              <a:rPr lang="sv-SE" smtClean="0">
                <a:solidFill>
                  <a:prstClr val="black">
                    <a:tint val="75000"/>
                  </a:prstClr>
                </a:solidFill>
              </a:rPr>
              <a:pPr/>
              <a:t>‹#›</a:t>
            </a:fld>
            <a:endParaRPr lang="sv-SE" dirty="0">
              <a:solidFill>
                <a:prstClr val="black">
                  <a:tint val="75000"/>
                </a:prstClr>
              </a:solidFill>
            </a:endParaRPr>
          </a:p>
        </p:txBody>
      </p:sp>
      <p:cxnSp>
        <p:nvCxnSpPr>
          <p:cNvPr id="11" name="Rak 10"/>
          <p:cNvCxnSpPr/>
          <p:nvPr userDrawn="1"/>
        </p:nvCxnSpPr>
        <p:spPr>
          <a:xfrm>
            <a:off x="307886" y="974117"/>
            <a:ext cx="8543861" cy="1588"/>
          </a:xfrm>
          <a:prstGeom prst="line">
            <a:avLst/>
          </a:prstGeom>
          <a:ln w="1270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pic>
        <p:nvPicPr>
          <p:cNvPr id="12" name="Bildobjekt 11" descr="SciLifeLab_logotyp_green.png"/>
          <p:cNvPicPr>
            <a:picLocks noChangeAspect="1"/>
          </p:cNvPicPr>
          <p:nvPr userDrawn="1"/>
        </p:nvPicPr>
        <p:blipFill>
          <a:blip r:embed="rId6"/>
          <a:stretch>
            <a:fillRect/>
          </a:stretch>
        </p:blipFill>
        <p:spPr>
          <a:xfrm>
            <a:off x="7052532" y="233737"/>
            <a:ext cx="1799214" cy="581421"/>
          </a:xfrm>
          <a:prstGeom prst="rect">
            <a:avLst/>
          </a:prstGeom>
        </p:spPr>
      </p:pic>
    </p:spTree>
    <p:extLst>
      <p:ext uri="{BB962C8B-B14F-4D97-AF65-F5344CB8AC3E}">
        <p14:creationId xmlns:p14="http://schemas.microsoft.com/office/powerpoint/2010/main" val="341655305"/>
      </p:ext>
    </p:extLst>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Lst>
  <p:hf hdr="0" ftr="0" dt="0"/>
  <p:txStyles>
    <p:titleStyle>
      <a:lvl1pPr algn="l" defTabSz="457200" rtl="0" eaLnBrk="1" latinLnBrk="0" hangingPunct="1">
        <a:spcBef>
          <a:spcPct val="0"/>
        </a:spcBef>
        <a:buNone/>
        <a:defRPr sz="2800" b="1" i="0" kern="1200">
          <a:solidFill>
            <a:schemeClr val="tx1"/>
          </a:solidFill>
          <a:latin typeface="Calibri" charset="0"/>
          <a:ea typeface="Calibri" charset="0"/>
          <a:cs typeface="Calibri" charset="0"/>
        </a:defRPr>
      </a:lvl1pPr>
    </p:titleStyle>
    <p:bodyStyle>
      <a:lvl1pPr marL="342900" indent="-342900" algn="l" defTabSz="457200" rtl="0" eaLnBrk="1" latinLnBrk="0" hangingPunct="1">
        <a:spcBef>
          <a:spcPct val="20000"/>
        </a:spcBef>
        <a:buFont typeface="Arial"/>
        <a:buChar char="•"/>
        <a:defRPr sz="2000" kern="1200">
          <a:solidFill>
            <a:schemeClr val="tx1"/>
          </a:solidFill>
          <a:latin typeface="Calibri" charset="0"/>
          <a:ea typeface="Calibri" charset="0"/>
          <a:cs typeface="Calibri" charset="0"/>
        </a:defRPr>
      </a:lvl1pPr>
      <a:lvl2pPr marL="742950" indent="-285750" algn="l" defTabSz="457200" rtl="0" eaLnBrk="1" latinLnBrk="0" hangingPunct="1">
        <a:spcBef>
          <a:spcPct val="20000"/>
        </a:spcBef>
        <a:buFont typeface="Arial"/>
        <a:buChar char="–"/>
        <a:defRPr sz="2000" kern="1200">
          <a:solidFill>
            <a:schemeClr val="tx1"/>
          </a:solidFill>
          <a:latin typeface="Calibri" charset="0"/>
          <a:ea typeface="Calibri" charset="0"/>
          <a:cs typeface="Calibri" charset="0"/>
        </a:defRPr>
      </a:lvl2pPr>
      <a:lvl3pPr marL="1143000" indent="-228600" algn="l" defTabSz="457200" rtl="0" eaLnBrk="1" latinLnBrk="0" hangingPunct="1">
        <a:spcBef>
          <a:spcPct val="20000"/>
        </a:spcBef>
        <a:buFont typeface="Arial"/>
        <a:buChar char="•"/>
        <a:defRPr sz="2000" kern="1200">
          <a:solidFill>
            <a:schemeClr val="tx1"/>
          </a:solidFill>
          <a:latin typeface="Calibri" charset="0"/>
          <a:ea typeface="Calibri" charset="0"/>
          <a:cs typeface="Calibri" charset="0"/>
        </a:defRPr>
      </a:lvl3pPr>
      <a:lvl4pPr marL="1600200" indent="-228600" algn="l" defTabSz="457200" rtl="0" eaLnBrk="1" latinLnBrk="0" hangingPunct="1">
        <a:spcBef>
          <a:spcPct val="20000"/>
        </a:spcBef>
        <a:buFont typeface="Arial"/>
        <a:buChar char="–"/>
        <a:defRPr sz="2000" kern="1200">
          <a:solidFill>
            <a:schemeClr val="tx1"/>
          </a:solidFill>
          <a:latin typeface="Calibri" charset="0"/>
          <a:ea typeface="Calibri" charset="0"/>
          <a:cs typeface="Calibri" charset="0"/>
        </a:defRPr>
      </a:lvl4pPr>
      <a:lvl5pPr marL="2057400" indent="-228600" algn="l" defTabSz="457200" rtl="0" eaLnBrk="1" latinLnBrk="0" hangingPunct="1">
        <a:spcBef>
          <a:spcPct val="20000"/>
        </a:spcBef>
        <a:buFont typeface="Arial"/>
        <a:buChar char="»"/>
        <a:defRPr sz="2000" kern="1200">
          <a:solidFill>
            <a:schemeClr val="tx1"/>
          </a:solidFill>
          <a:latin typeface="Calibri" charset="0"/>
          <a:ea typeface="Calibri" charset="0"/>
          <a:cs typeface="Calibri"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sv-S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emf"/></Relationships>
</file>

<file path=ppt/slides/_rels/slide10.xml.rels><?xml version="1.0" encoding="UTF-8" standalone="yes"?>
<Relationships xmlns="http://schemas.openxmlformats.org/package/2006/relationships"><Relationship Id="rId3" Type="http://schemas.openxmlformats.org/officeDocument/2006/relationships/image" Target="../media/image16.tiff"/><Relationship Id="rId4" Type="http://schemas.openxmlformats.org/officeDocument/2006/relationships/image" Target="../media/image17.tiff"/><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_rels/slide11.xml.rels><?xml version="1.0" encoding="UTF-8" standalone="yes"?>
<Relationships xmlns="http://schemas.openxmlformats.org/package/2006/relationships"><Relationship Id="rId3" Type="http://schemas.openxmlformats.org/officeDocument/2006/relationships/image" Target="../media/image15.tiff"/><Relationship Id="rId4" Type="http://schemas.openxmlformats.org/officeDocument/2006/relationships/image" Target="../media/image18.tiff"/><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1" Type="http://schemas.openxmlformats.org/officeDocument/2006/relationships/slideLayout" Target="../slideLayouts/slideLayout7.xml"/><Relationship Id="rId2" Type="http://schemas.openxmlformats.org/officeDocument/2006/relationships/notesSlide" Target="../notesSlides/notesSlide1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 Id="rId3"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9.png"/><Relationship Id="rId5" Type="http://schemas.openxmlformats.org/officeDocument/2006/relationships/image" Target="../media/image10.png"/><Relationship Id="rId1" Type="http://schemas.openxmlformats.org/officeDocument/2006/relationships/slideLayout" Target="../slideLayouts/slideLayout7.xml"/><Relationship Id="rId2" Type="http://schemas.openxmlformats.org/officeDocument/2006/relationships/notesSlide" Target="../notesSlides/notesSlide13.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1" Type="http://schemas.openxmlformats.org/officeDocument/2006/relationships/slideLayout" Target="../slideLayouts/slideLayout7.xml"/><Relationship Id="rId2" Type="http://schemas.openxmlformats.org/officeDocument/2006/relationships/notesSlide" Target="../notesSlides/notesSlide1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8.png"/><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0.png"/><Relationship Id="rId6" Type="http://schemas.openxmlformats.org/officeDocument/2006/relationships/image" Target="../media/image30.png"/><Relationship Id="rId7" Type="http://schemas.openxmlformats.org/officeDocument/2006/relationships/image" Target="../media/image31.png"/><Relationship Id="rId8" Type="http://schemas.openxmlformats.org/officeDocument/2006/relationships/image" Target="../media/image32.png"/><Relationship Id="rId9" Type="http://schemas.openxmlformats.org/officeDocument/2006/relationships/image" Target="../media/image33.png"/><Relationship Id="rId10" Type="http://schemas.openxmlformats.org/officeDocument/2006/relationships/image" Target="../media/image300.png"/><Relationship Id="rId1" Type="http://schemas.openxmlformats.org/officeDocument/2006/relationships/slideLayout" Target="../slideLayouts/slideLayout7.xml"/><Relationship Id="rId2" Type="http://schemas.openxmlformats.org/officeDocument/2006/relationships/notesSlide" Target="../notesSlides/notesSlide1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 Id="rId3" Type="http://schemas.openxmlformats.org/officeDocument/2006/relationships/image" Target="../media/image2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 Id="rId3" Type="http://schemas.openxmlformats.org/officeDocument/2006/relationships/image" Target="../media/image29.png"/></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image" Target="../media/image35.png"/><Relationship Id="rId5" Type="http://schemas.openxmlformats.org/officeDocument/2006/relationships/image" Target="../media/image36.png"/><Relationship Id="rId6" Type="http://schemas.openxmlformats.org/officeDocument/2006/relationships/image" Target="../media/image37.png"/><Relationship Id="rId1" Type="http://schemas.openxmlformats.org/officeDocument/2006/relationships/slideLayout" Target="../slideLayouts/slideLayout7.xml"/><Relationship Id="rId2" Type="http://schemas.openxmlformats.org/officeDocument/2006/relationships/notesSlide" Target="../notesSlides/notesSlide22.xml"/></Relationships>
</file>

<file path=ppt/slides/_rels/slide25.xml.rels><?xml version="1.0" encoding="UTF-8" standalone="yes"?>
<Relationships xmlns="http://schemas.openxmlformats.org/package/2006/relationships"><Relationship Id="rId3" Type="http://schemas.openxmlformats.org/officeDocument/2006/relationships/image" Target="../media/image38.emf"/><Relationship Id="rId4" Type="http://schemas.openxmlformats.org/officeDocument/2006/relationships/image" Target="../media/image37.png"/><Relationship Id="rId1" Type="http://schemas.openxmlformats.org/officeDocument/2006/relationships/slideLayout" Target="../slideLayouts/slideLayout7.xml"/><Relationship Id="rId2" Type="http://schemas.openxmlformats.org/officeDocument/2006/relationships/notesSlide" Target="../notesSlides/notesSlide23.xml"/></Relationships>
</file>

<file path=ppt/slides/_rels/slide26.xml.rels><?xml version="1.0" encoding="UTF-8" standalone="yes"?>
<Relationships xmlns="http://schemas.openxmlformats.org/package/2006/relationships"><Relationship Id="rId3" Type="http://schemas.openxmlformats.org/officeDocument/2006/relationships/image" Target="../media/image14.tiff"/><Relationship Id="rId4" Type="http://schemas.openxmlformats.org/officeDocument/2006/relationships/image" Target="../media/image16.tiff"/><Relationship Id="rId5" Type="http://schemas.openxmlformats.org/officeDocument/2006/relationships/image" Target="../media/image34.png"/><Relationship Id="rId1" Type="http://schemas.openxmlformats.org/officeDocument/2006/relationships/slideLayout" Target="../slideLayouts/slideLayout7.xml"/><Relationship Id="rId2" Type="http://schemas.openxmlformats.org/officeDocument/2006/relationships/notesSlide" Target="../notesSlides/notesSlide24.xml"/></Relationships>
</file>

<file path=ppt/slides/_rels/slide27.xml.rels><?xml version="1.0" encoding="UTF-8" standalone="yes"?>
<Relationships xmlns="http://schemas.openxmlformats.org/package/2006/relationships"><Relationship Id="rId3" Type="http://schemas.openxmlformats.org/officeDocument/2006/relationships/image" Target="../media/image12.tiff"/><Relationship Id="rId4" Type="http://schemas.openxmlformats.org/officeDocument/2006/relationships/image" Target="../media/image13.tiff"/><Relationship Id="rId1" Type="http://schemas.openxmlformats.org/officeDocument/2006/relationships/slideLayout" Target="../slideLayouts/slideLayout7.xml"/><Relationship Id="rId2" Type="http://schemas.openxmlformats.org/officeDocument/2006/relationships/image" Target="../media/image11.tiff"/></Relationships>
</file>

<file path=ppt/slides/_rels/slide28.xml.rels><?xml version="1.0" encoding="UTF-8" standalone="yes"?>
<Relationships xmlns="http://schemas.openxmlformats.org/package/2006/relationships"><Relationship Id="rId3" Type="http://schemas.openxmlformats.org/officeDocument/2006/relationships/image" Target="../media/image14.tiff"/><Relationship Id="rId4" Type="http://schemas.openxmlformats.org/officeDocument/2006/relationships/image" Target="../media/image16.tiff"/><Relationship Id="rId5" Type="http://schemas.openxmlformats.org/officeDocument/2006/relationships/image" Target="../media/image34.png"/><Relationship Id="rId6" Type="http://schemas.openxmlformats.org/officeDocument/2006/relationships/image" Target="../media/image39.png"/><Relationship Id="rId7" Type="http://schemas.openxmlformats.org/officeDocument/2006/relationships/image" Target="../media/image40.png"/><Relationship Id="rId1" Type="http://schemas.openxmlformats.org/officeDocument/2006/relationships/slideLayout" Target="../slideLayouts/slideLayout7.xml"/><Relationship Id="rId2" Type="http://schemas.openxmlformats.org/officeDocument/2006/relationships/notesSlide" Target="../notesSlides/notesSlide2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 Id="rId3" Type="http://schemas.openxmlformats.org/officeDocument/2006/relationships/image" Target="../media/image35.png"/></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4" Type="http://schemas.openxmlformats.org/officeDocument/2006/relationships/image" Target="../media/image8.png"/><Relationship Id="rId5" Type="http://schemas.openxmlformats.org/officeDocument/2006/relationships/image" Target="../media/image9.png"/><Relationship Id="rId6" Type="http://schemas.openxmlformats.org/officeDocument/2006/relationships/image" Target="../media/image10.png"/><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7.xml"/><Relationship Id="rId3" Type="http://schemas.openxmlformats.org/officeDocument/2006/relationships/image" Target="../media/image4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3" Type="http://schemas.openxmlformats.org/officeDocument/2006/relationships/image" Target="../media/image12.tiff"/><Relationship Id="rId4" Type="http://schemas.openxmlformats.org/officeDocument/2006/relationships/image" Target="../media/image13.tiff"/><Relationship Id="rId1" Type="http://schemas.openxmlformats.org/officeDocument/2006/relationships/slideLayout" Target="../slideLayouts/slideLayout7.xml"/><Relationship Id="rId2" Type="http://schemas.openxmlformats.org/officeDocument/2006/relationships/image" Target="../media/image11.tif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3" Type="http://schemas.openxmlformats.org/officeDocument/2006/relationships/image" Target="../media/image14.tiff"/><Relationship Id="rId4" Type="http://schemas.openxmlformats.org/officeDocument/2006/relationships/image" Target="../media/image15.tiff"/><Relationship Id="rId5" Type="http://schemas.openxmlformats.org/officeDocument/2006/relationships/image" Target="../media/image16.tiff"/><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14.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body" sz="quarter" idx="14"/>
          </p:nvPr>
        </p:nvSpPr>
        <p:spPr>
          <a:xfrm>
            <a:off x="320415" y="3036947"/>
            <a:ext cx="5110001" cy="1898294"/>
          </a:xfrm>
        </p:spPr>
        <p:txBody>
          <a:bodyPr/>
          <a:lstStyle/>
          <a:p>
            <a:r>
              <a:rPr lang="en-US" b="1" dirty="0" smtClean="0">
                <a:latin typeface="Calibri Light" charset="0"/>
                <a:ea typeface="Calibri Light" charset="0"/>
                <a:cs typeface="Calibri Light" charset="0"/>
              </a:rPr>
              <a:t>Leif </a:t>
            </a:r>
            <a:r>
              <a:rPr lang="en-US" b="1" dirty="0" err="1" smtClean="0">
                <a:latin typeface="Calibri Light" charset="0"/>
                <a:ea typeface="Calibri Light" charset="0"/>
                <a:cs typeface="Calibri Light" charset="0"/>
              </a:rPr>
              <a:t>Väremo</a:t>
            </a:r>
            <a:r>
              <a:rPr lang="en-US" dirty="0" smtClean="0">
                <a:latin typeface="Calibri Light" charset="0"/>
                <a:ea typeface="Calibri Light" charset="0"/>
                <a:cs typeface="Calibri Light" charset="0"/>
              </a:rPr>
              <a:t>	</a:t>
            </a:r>
          </a:p>
          <a:p>
            <a:r>
              <a:rPr lang="en-US" sz="1800" dirty="0" err="1" smtClean="0">
                <a:latin typeface="Calibri Light" charset="0"/>
                <a:ea typeface="Calibri Light" charset="0"/>
                <a:cs typeface="Calibri Light" charset="0"/>
              </a:rPr>
              <a:t>leif.varemo@scilifelab.se</a:t>
            </a:r>
            <a:endParaRPr lang="en-US" sz="1800" dirty="0" smtClean="0">
              <a:latin typeface="Calibri Light" charset="0"/>
              <a:ea typeface="Calibri Light" charset="0"/>
              <a:cs typeface="Calibri Light" charset="0"/>
            </a:endParaRPr>
          </a:p>
          <a:p>
            <a:endParaRPr lang="en-US" sz="1600" dirty="0" smtClean="0">
              <a:latin typeface="Calibri Light" charset="0"/>
              <a:ea typeface="Calibri Light" charset="0"/>
              <a:cs typeface="Calibri Light" charset="0"/>
            </a:endParaRPr>
          </a:p>
          <a:p>
            <a:r>
              <a:rPr lang="en-US" sz="1400" dirty="0" smtClean="0">
                <a:latin typeface="Calibri Light" charset="0"/>
                <a:ea typeface="Calibri Light" charset="0"/>
                <a:cs typeface="Calibri Light" charset="0"/>
              </a:rPr>
              <a:t>Bioinformatics Long-term Support (WABI)</a:t>
            </a:r>
          </a:p>
          <a:p>
            <a:r>
              <a:rPr lang="en-US" sz="1400" dirty="0" smtClean="0">
                <a:latin typeface="Calibri Light" charset="0"/>
                <a:ea typeface="Calibri Light" charset="0"/>
                <a:cs typeface="Calibri Light" charset="0"/>
              </a:rPr>
              <a:t>Systems Biology Facility @ Chalmers</a:t>
            </a:r>
            <a:endParaRPr lang="en-US" sz="1400" dirty="0">
              <a:latin typeface="Calibri Light" charset="0"/>
              <a:ea typeface="Calibri Light" charset="0"/>
              <a:cs typeface="Calibri Light" charset="0"/>
            </a:endParaRPr>
          </a:p>
        </p:txBody>
      </p:sp>
      <p:sp>
        <p:nvSpPr>
          <p:cNvPr id="2" name="Title 1"/>
          <p:cNvSpPr>
            <a:spLocks noGrp="1"/>
          </p:cNvSpPr>
          <p:nvPr>
            <p:ph type="ctrTitle" idx="4294967295"/>
          </p:nvPr>
        </p:nvSpPr>
        <p:spPr>
          <a:xfrm>
            <a:off x="320415" y="1782083"/>
            <a:ext cx="7772400" cy="735012"/>
          </a:xfrm>
        </p:spPr>
        <p:txBody>
          <a:bodyPr>
            <a:normAutofit fontScale="90000"/>
          </a:bodyPr>
          <a:lstStyle/>
          <a:p>
            <a:r>
              <a:rPr lang="en-US" sz="3600" dirty="0" smtClean="0">
                <a:latin typeface="Calibri" charset="0"/>
                <a:ea typeface="Calibri" charset="0"/>
                <a:cs typeface="Calibri" charset="0"/>
              </a:rPr>
              <a:t>Functional annotation – interpret your data!</a:t>
            </a:r>
            <a:br>
              <a:rPr lang="en-US" sz="3600" dirty="0" smtClean="0">
                <a:latin typeface="Calibri" charset="0"/>
                <a:ea typeface="Calibri" charset="0"/>
                <a:cs typeface="Calibri" charset="0"/>
              </a:rPr>
            </a:br>
            <a:r>
              <a:rPr lang="en-US" sz="3600" dirty="0" smtClean="0">
                <a:latin typeface="Calibri" charset="0"/>
                <a:ea typeface="Calibri" charset="0"/>
                <a:cs typeface="Calibri" charset="0"/>
              </a:rPr>
              <a:t>(</a:t>
            </a:r>
            <a:r>
              <a:rPr lang="en-US" sz="3600" dirty="0" err="1" smtClean="0">
                <a:latin typeface="Calibri" charset="0"/>
                <a:ea typeface="Calibri" charset="0"/>
                <a:cs typeface="Calibri" charset="0"/>
              </a:rPr>
              <a:t>a.k.a</a:t>
            </a:r>
            <a:r>
              <a:rPr lang="en-US" sz="3600" dirty="0" smtClean="0">
                <a:latin typeface="Calibri" charset="0"/>
                <a:ea typeface="Calibri" charset="0"/>
                <a:cs typeface="Calibri" charset="0"/>
              </a:rPr>
              <a:t> gene-set analysis)</a:t>
            </a:r>
            <a:endParaRPr lang="en-US" sz="3600" dirty="0">
              <a:latin typeface="Calibri" charset="0"/>
              <a:ea typeface="Calibri" charset="0"/>
              <a:cs typeface="Calibri" charset="0"/>
            </a:endParaRPr>
          </a:p>
        </p:txBody>
      </p:sp>
      <p:sp>
        <p:nvSpPr>
          <p:cNvPr id="6" name="Rectangle 5"/>
          <p:cNvSpPr/>
          <p:nvPr/>
        </p:nvSpPr>
        <p:spPr>
          <a:xfrm>
            <a:off x="5206482" y="143069"/>
            <a:ext cx="3825551" cy="98282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2"/>
          <a:stretch>
            <a:fillRect/>
          </a:stretch>
        </p:blipFill>
        <p:spPr>
          <a:xfrm>
            <a:off x="7688488" y="329681"/>
            <a:ext cx="808653" cy="931876"/>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7886" y="167804"/>
            <a:ext cx="7648016" cy="572089"/>
          </a:xfrm>
        </p:spPr>
        <p:txBody>
          <a:bodyPr>
            <a:normAutofit fontScale="90000"/>
          </a:bodyPr>
          <a:lstStyle/>
          <a:p>
            <a:r>
              <a:rPr lang="en-US" dirty="0" smtClean="0"/>
              <a:t>Gene-set example: </a:t>
            </a:r>
            <a:r>
              <a:rPr lang="en-US" dirty="0"/>
              <a:t/>
            </a:r>
            <a:br>
              <a:rPr lang="en-US" dirty="0"/>
            </a:br>
            <a:r>
              <a:rPr lang="en-US" dirty="0" smtClean="0"/>
              <a:t>Metabolic pathways or metabolites</a:t>
            </a:r>
            <a:endParaRPr lang="en-US" dirty="0"/>
          </a:p>
        </p:txBody>
      </p:sp>
      <p:pic>
        <p:nvPicPr>
          <p:cNvPr id="5" name="Picture 4"/>
          <p:cNvPicPr>
            <a:picLocks noChangeAspect="1"/>
          </p:cNvPicPr>
          <p:nvPr/>
        </p:nvPicPr>
        <p:blipFill>
          <a:blip r:embed="rId3"/>
          <a:stretch>
            <a:fillRect/>
          </a:stretch>
        </p:blipFill>
        <p:spPr>
          <a:xfrm>
            <a:off x="257840" y="1581374"/>
            <a:ext cx="3686677" cy="4466075"/>
          </a:xfrm>
          <a:prstGeom prst="rect">
            <a:avLst/>
          </a:prstGeom>
        </p:spPr>
      </p:pic>
      <p:pic>
        <p:nvPicPr>
          <p:cNvPr id="6" name="Picture 5"/>
          <p:cNvPicPr>
            <a:picLocks noChangeAspect="1"/>
          </p:cNvPicPr>
          <p:nvPr/>
        </p:nvPicPr>
        <p:blipFill>
          <a:blip r:embed="rId4"/>
          <a:stretch>
            <a:fillRect/>
          </a:stretch>
        </p:blipFill>
        <p:spPr>
          <a:xfrm>
            <a:off x="4475181" y="1581374"/>
            <a:ext cx="3810000" cy="3556000"/>
          </a:xfrm>
          <a:prstGeom prst="rect">
            <a:avLst/>
          </a:prstGeom>
        </p:spPr>
      </p:pic>
      <p:sp>
        <p:nvSpPr>
          <p:cNvPr id="3" name="Slide Number Placeholder 2"/>
          <p:cNvSpPr>
            <a:spLocks noGrp="1"/>
          </p:cNvSpPr>
          <p:nvPr>
            <p:ph type="sldNum" sz="quarter" idx="12"/>
          </p:nvPr>
        </p:nvSpPr>
        <p:spPr/>
        <p:txBody>
          <a:bodyPr/>
          <a:lstStyle/>
          <a:p>
            <a:fld id="{97DED537-10C4-8C40-8E87-51060FF45365}" type="slidenum">
              <a:rPr lang="sv-SE" smtClean="0">
                <a:solidFill>
                  <a:prstClr val="black">
                    <a:tint val="75000"/>
                  </a:prstClr>
                </a:solidFill>
              </a:rPr>
              <a:pPr/>
              <a:t>10</a:t>
            </a:fld>
            <a:endParaRPr lang="sv-SE">
              <a:solidFill>
                <a:prstClr val="black">
                  <a:tint val="75000"/>
                </a:prstClr>
              </a:solidFill>
            </a:endParaRPr>
          </a:p>
        </p:txBody>
      </p:sp>
    </p:spTree>
    <p:extLst>
      <p:ext uri="{BB962C8B-B14F-4D97-AF65-F5344CB8AC3E}">
        <p14:creationId xmlns:p14="http://schemas.microsoft.com/office/powerpoint/2010/main" val="67865265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3"/>
          <a:srcRect r="8405" b="5619"/>
          <a:stretch/>
        </p:blipFill>
        <p:spPr>
          <a:xfrm>
            <a:off x="3739455" y="1458061"/>
            <a:ext cx="5275454" cy="3730101"/>
          </a:xfrm>
          <a:prstGeom prst="rect">
            <a:avLst/>
          </a:prstGeom>
        </p:spPr>
      </p:pic>
      <p:sp>
        <p:nvSpPr>
          <p:cNvPr id="2" name="Title 1"/>
          <p:cNvSpPr>
            <a:spLocks noGrp="1"/>
          </p:cNvSpPr>
          <p:nvPr>
            <p:ph type="title"/>
          </p:nvPr>
        </p:nvSpPr>
        <p:spPr>
          <a:xfrm>
            <a:off x="307886" y="168259"/>
            <a:ext cx="6245313" cy="572089"/>
          </a:xfrm>
        </p:spPr>
        <p:txBody>
          <a:bodyPr>
            <a:normAutofit fontScale="90000"/>
          </a:bodyPr>
          <a:lstStyle/>
          <a:p>
            <a:r>
              <a:rPr lang="en-US" dirty="0" smtClean="0"/>
              <a:t>Gene-set example</a:t>
            </a:r>
            <a:r>
              <a:rPr lang="en-US" smtClean="0"/>
              <a:t>: </a:t>
            </a:r>
            <a:br>
              <a:rPr lang="en-US" smtClean="0"/>
            </a:br>
            <a:r>
              <a:rPr lang="en-US" smtClean="0"/>
              <a:t>Transcription </a:t>
            </a:r>
            <a:r>
              <a:rPr lang="en-US" dirty="0" smtClean="0"/>
              <a:t>factor targets</a:t>
            </a:r>
            <a:endParaRPr lang="en-US" dirty="0"/>
          </a:p>
        </p:txBody>
      </p:sp>
      <p:pic>
        <p:nvPicPr>
          <p:cNvPr id="7" name="Picture 6"/>
          <p:cNvPicPr>
            <a:picLocks noChangeAspect="1"/>
          </p:cNvPicPr>
          <p:nvPr/>
        </p:nvPicPr>
        <p:blipFill>
          <a:blip r:embed="rId4"/>
          <a:stretch>
            <a:fillRect/>
          </a:stretch>
        </p:blipFill>
        <p:spPr>
          <a:xfrm>
            <a:off x="376516" y="2159804"/>
            <a:ext cx="4432151" cy="3232753"/>
          </a:xfrm>
          <a:prstGeom prst="rect">
            <a:avLst/>
          </a:prstGeom>
        </p:spPr>
      </p:pic>
      <p:sp>
        <p:nvSpPr>
          <p:cNvPr id="3" name="Slide Number Placeholder 2"/>
          <p:cNvSpPr>
            <a:spLocks noGrp="1"/>
          </p:cNvSpPr>
          <p:nvPr>
            <p:ph type="sldNum" sz="quarter" idx="12"/>
          </p:nvPr>
        </p:nvSpPr>
        <p:spPr/>
        <p:txBody>
          <a:bodyPr/>
          <a:lstStyle/>
          <a:p>
            <a:fld id="{97DED537-10C4-8C40-8E87-51060FF45365}" type="slidenum">
              <a:rPr lang="sv-SE" smtClean="0">
                <a:solidFill>
                  <a:prstClr val="black">
                    <a:tint val="75000"/>
                  </a:prstClr>
                </a:solidFill>
              </a:rPr>
              <a:pPr/>
              <a:t>11</a:t>
            </a:fld>
            <a:endParaRPr lang="sv-SE">
              <a:solidFill>
                <a:prstClr val="black">
                  <a:tint val="75000"/>
                </a:prstClr>
              </a:solidFill>
            </a:endParaRPr>
          </a:p>
        </p:txBody>
      </p:sp>
    </p:spTree>
    <p:extLst>
      <p:ext uri="{BB962C8B-B14F-4D97-AF65-F5344CB8AC3E}">
        <p14:creationId xmlns:p14="http://schemas.microsoft.com/office/powerpoint/2010/main" val="84316465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Where to get gene-set collections?</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3379" y="1648244"/>
            <a:ext cx="4225869" cy="4530436"/>
          </a:xfrm>
          <a:prstGeom prst="rect">
            <a:avLst/>
          </a:prstGeom>
        </p:spPr>
      </p:pic>
      <p:pic>
        <p:nvPicPr>
          <p:cNvPr id="5" name="Picture 4"/>
          <p:cNvPicPr>
            <a:picLocks noChangeAspect="1"/>
          </p:cNvPicPr>
          <p:nvPr/>
        </p:nvPicPr>
        <p:blipFill rotWithShape="1">
          <a:blip r:embed="rId4">
            <a:extLst>
              <a:ext uri="{28A0092B-C50C-407E-A947-70E740481C1C}">
                <a14:useLocalDpi xmlns:a14="http://schemas.microsoft.com/office/drawing/2010/main" val="0"/>
              </a:ext>
            </a:extLst>
          </a:blip>
          <a:srcRect b="15155"/>
          <a:stretch/>
        </p:blipFill>
        <p:spPr>
          <a:xfrm>
            <a:off x="4607509" y="1541365"/>
            <a:ext cx="4349421" cy="4720443"/>
          </a:xfrm>
          <a:prstGeom prst="rect">
            <a:avLst/>
          </a:prstGeom>
        </p:spPr>
      </p:pic>
      <p:sp>
        <p:nvSpPr>
          <p:cNvPr id="6" name="Rectangle 5"/>
          <p:cNvSpPr/>
          <p:nvPr/>
        </p:nvSpPr>
        <p:spPr>
          <a:xfrm>
            <a:off x="5077393" y="1179645"/>
            <a:ext cx="3409651" cy="307777"/>
          </a:xfrm>
          <a:prstGeom prst="rect">
            <a:avLst/>
          </a:prstGeom>
        </p:spPr>
        <p:txBody>
          <a:bodyPr wrap="none">
            <a:spAutoFit/>
          </a:bodyPr>
          <a:lstStyle/>
          <a:p>
            <a:r>
              <a:rPr lang="en-US" sz="1400" dirty="0"/>
              <a:t>http://</a:t>
            </a:r>
            <a:r>
              <a:rPr lang="en-US" sz="1400" dirty="0" err="1"/>
              <a:t>amp.pharm.mssm.edu</a:t>
            </a:r>
            <a:r>
              <a:rPr lang="en-US" sz="1400" dirty="0"/>
              <a:t>/</a:t>
            </a:r>
            <a:r>
              <a:rPr lang="en-US" sz="1400" dirty="0" err="1"/>
              <a:t>Enrichr</a:t>
            </a:r>
            <a:r>
              <a:rPr lang="en-US" sz="1400" dirty="0"/>
              <a:t>/#stats</a:t>
            </a:r>
          </a:p>
        </p:txBody>
      </p:sp>
      <p:sp>
        <p:nvSpPr>
          <p:cNvPr id="7" name="Rectangle 6"/>
          <p:cNvSpPr/>
          <p:nvPr/>
        </p:nvSpPr>
        <p:spPr>
          <a:xfrm>
            <a:off x="323379" y="1179646"/>
            <a:ext cx="4572000" cy="307777"/>
          </a:xfrm>
          <a:prstGeom prst="rect">
            <a:avLst/>
          </a:prstGeom>
        </p:spPr>
        <p:txBody>
          <a:bodyPr>
            <a:spAutoFit/>
          </a:bodyPr>
          <a:lstStyle/>
          <a:p>
            <a:r>
              <a:rPr lang="en-US" sz="1400" dirty="0"/>
              <a:t>http://</a:t>
            </a:r>
            <a:r>
              <a:rPr lang="en-US" sz="1400" dirty="0" err="1"/>
              <a:t>software.broadinstitute.org</a:t>
            </a:r>
            <a:r>
              <a:rPr lang="en-US" sz="1400" dirty="0"/>
              <a:t>/</a:t>
            </a:r>
            <a:r>
              <a:rPr lang="en-US" sz="1400" dirty="0" err="1"/>
              <a:t>gsea</a:t>
            </a:r>
            <a:r>
              <a:rPr lang="en-US" sz="1400" dirty="0"/>
              <a:t>/</a:t>
            </a:r>
            <a:r>
              <a:rPr lang="en-US" sz="1400" dirty="0" err="1"/>
              <a:t>msigdb</a:t>
            </a:r>
            <a:r>
              <a:rPr lang="en-US" sz="1400" dirty="0"/>
              <a:t>/</a:t>
            </a:r>
            <a:r>
              <a:rPr lang="en-US" sz="1400" dirty="0" err="1"/>
              <a:t>index.jsp</a:t>
            </a:r>
            <a:endParaRPr lang="en-US" sz="1400" dirty="0"/>
          </a:p>
        </p:txBody>
      </p:sp>
      <p:sp>
        <p:nvSpPr>
          <p:cNvPr id="3" name="Slide Number Placeholder 2"/>
          <p:cNvSpPr>
            <a:spLocks noGrp="1"/>
          </p:cNvSpPr>
          <p:nvPr>
            <p:ph type="sldNum" sz="quarter" idx="12"/>
          </p:nvPr>
        </p:nvSpPr>
        <p:spPr/>
        <p:txBody>
          <a:bodyPr/>
          <a:lstStyle/>
          <a:p>
            <a:fld id="{97DED537-10C4-8C40-8E87-51060FF45365}" type="slidenum">
              <a:rPr lang="sv-SE" smtClean="0">
                <a:solidFill>
                  <a:prstClr val="black">
                    <a:tint val="75000"/>
                  </a:prstClr>
                </a:solidFill>
              </a:rPr>
              <a:pPr/>
              <a:t>12</a:t>
            </a:fld>
            <a:endParaRPr lang="sv-SE">
              <a:solidFill>
                <a:prstClr val="black">
                  <a:tint val="75000"/>
                </a:prstClr>
              </a:solidFill>
            </a:endParaRPr>
          </a:p>
        </p:txBody>
      </p:sp>
    </p:spTree>
    <p:extLst>
      <p:ext uri="{BB962C8B-B14F-4D97-AF65-F5344CB8AC3E}">
        <p14:creationId xmlns:p14="http://schemas.microsoft.com/office/powerpoint/2010/main" val="19498781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Where to get gene-set collections</a:t>
            </a:r>
            <a:r>
              <a:rPr lang="en-US" dirty="0" smtClean="0"/>
              <a:t>?</a:t>
            </a:r>
            <a:endParaRPr lang="en-US" dirty="0"/>
          </a:p>
        </p:txBody>
      </p:sp>
      <p:sp>
        <p:nvSpPr>
          <p:cNvPr id="3" name="Content Placeholder 2"/>
          <p:cNvSpPr>
            <a:spLocks noGrp="1"/>
          </p:cNvSpPr>
          <p:nvPr>
            <p:ph idx="4294967295"/>
          </p:nvPr>
        </p:nvSpPr>
        <p:spPr>
          <a:xfrm>
            <a:off x="615819" y="1267861"/>
            <a:ext cx="8229600" cy="4525963"/>
          </a:xfrm>
        </p:spPr>
        <p:txBody>
          <a:bodyPr/>
          <a:lstStyle/>
          <a:p>
            <a:r>
              <a:rPr lang="en-US" sz="2400" dirty="0" smtClean="0"/>
              <a:t>Sooner or later you will run into the problem of matching your data to gene-set collections due to the existence of several gene ID types</a:t>
            </a:r>
            <a:endParaRPr lang="en-US" sz="2400" dirty="0"/>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b="61685"/>
          <a:stretch/>
        </p:blipFill>
        <p:spPr>
          <a:xfrm>
            <a:off x="1217288" y="2577712"/>
            <a:ext cx="6803096" cy="1738631"/>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23138" y="4537456"/>
            <a:ext cx="5897245" cy="1894936"/>
          </a:xfrm>
          <a:prstGeom prst="rect">
            <a:avLst/>
          </a:prstGeom>
        </p:spPr>
      </p:pic>
      <p:sp>
        <p:nvSpPr>
          <p:cNvPr id="6" name="Slide Number Placeholder 5"/>
          <p:cNvSpPr>
            <a:spLocks noGrp="1"/>
          </p:cNvSpPr>
          <p:nvPr>
            <p:ph type="sldNum" sz="quarter" idx="12"/>
          </p:nvPr>
        </p:nvSpPr>
        <p:spPr/>
        <p:txBody>
          <a:bodyPr/>
          <a:lstStyle/>
          <a:p>
            <a:fld id="{97DED537-10C4-8C40-8E87-51060FF45365}" type="slidenum">
              <a:rPr lang="sv-SE" smtClean="0">
                <a:solidFill>
                  <a:prstClr val="black">
                    <a:tint val="75000"/>
                  </a:prstClr>
                </a:solidFill>
              </a:rPr>
              <a:pPr/>
              <a:t>13</a:t>
            </a:fld>
            <a:endParaRPr lang="sv-SE">
              <a:solidFill>
                <a:prstClr val="black">
                  <a:tint val="75000"/>
                </a:prstClr>
              </a:solidFill>
            </a:endParaRPr>
          </a:p>
        </p:txBody>
      </p:sp>
    </p:spTree>
    <p:extLst>
      <p:ext uri="{BB962C8B-B14F-4D97-AF65-F5344CB8AC3E}">
        <p14:creationId xmlns:p14="http://schemas.microsoft.com/office/powerpoint/2010/main" val="82415991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Where to get gene-set collections?</a:t>
            </a:r>
            <a:endParaRPr lang="en-US" dirty="0"/>
          </a:p>
        </p:txBody>
      </p:sp>
      <p:sp>
        <p:nvSpPr>
          <p:cNvPr id="7" name="Rectangle 6"/>
          <p:cNvSpPr/>
          <p:nvPr/>
        </p:nvSpPr>
        <p:spPr>
          <a:xfrm>
            <a:off x="2769696" y="1207708"/>
            <a:ext cx="4572000" cy="307777"/>
          </a:xfrm>
          <a:prstGeom prst="rect">
            <a:avLst/>
          </a:prstGeom>
        </p:spPr>
        <p:txBody>
          <a:bodyPr>
            <a:spAutoFit/>
          </a:bodyPr>
          <a:lstStyle/>
          <a:p>
            <a:r>
              <a:rPr lang="en-US" sz="1400" dirty="0"/>
              <a:t>http://</a:t>
            </a:r>
            <a:r>
              <a:rPr lang="en-US" sz="1400" dirty="0" err="1" smtClean="0"/>
              <a:t>www.ensembl.org</a:t>
            </a:r>
            <a:r>
              <a:rPr lang="en-US" sz="1400" dirty="0" smtClean="0"/>
              <a:t>/</a:t>
            </a:r>
            <a:r>
              <a:rPr lang="en-US" sz="1400" dirty="0" err="1" smtClean="0"/>
              <a:t>biomart</a:t>
            </a:r>
            <a:r>
              <a:rPr lang="en-US" sz="1400" dirty="0" smtClean="0"/>
              <a:t>/</a:t>
            </a:r>
            <a:r>
              <a:rPr lang="en-US" sz="1400" dirty="0" err="1" smtClean="0"/>
              <a:t>martview</a:t>
            </a:r>
            <a:endParaRPr lang="en-US" sz="1400"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1726" y="1557553"/>
            <a:ext cx="7513954" cy="4070615"/>
          </a:xfrm>
          <a:prstGeom prst="rect">
            <a:avLst/>
          </a:prstGeom>
        </p:spPr>
      </p:pic>
      <p:sp>
        <p:nvSpPr>
          <p:cNvPr id="8" name="TextBox 7"/>
          <p:cNvSpPr txBox="1"/>
          <p:nvPr/>
        </p:nvSpPr>
        <p:spPr>
          <a:xfrm>
            <a:off x="887457" y="5513918"/>
            <a:ext cx="7609792" cy="584775"/>
          </a:xfrm>
          <a:prstGeom prst="rect">
            <a:avLst/>
          </a:prstGeom>
          <a:noFill/>
        </p:spPr>
        <p:txBody>
          <a:bodyPr wrap="square" rtlCol="0">
            <a:spAutoFit/>
          </a:bodyPr>
          <a:lstStyle/>
          <a:p>
            <a:r>
              <a:rPr lang="en-US" sz="1600" dirty="0" smtClean="0"/>
              <a:t>One way to map different gene IDs to each other, or to assemble a gene-set collection with the gene IDs used by your data</a:t>
            </a:r>
            <a:endParaRPr lang="en-US" sz="1600" dirty="0"/>
          </a:p>
        </p:txBody>
      </p:sp>
      <p:sp>
        <p:nvSpPr>
          <p:cNvPr id="4" name="Rectangle 3"/>
          <p:cNvSpPr/>
          <p:nvPr/>
        </p:nvSpPr>
        <p:spPr>
          <a:xfrm>
            <a:off x="887457" y="6154376"/>
            <a:ext cx="8220152" cy="307777"/>
          </a:xfrm>
          <a:prstGeom prst="rect">
            <a:avLst/>
          </a:prstGeom>
        </p:spPr>
        <p:txBody>
          <a:bodyPr wrap="square">
            <a:spAutoFit/>
          </a:bodyPr>
          <a:lstStyle/>
          <a:p>
            <a:r>
              <a:rPr lang="en-US" sz="1400" smtClean="0"/>
              <a:t>See also: https</a:t>
            </a:r>
            <a:r>
              <a:rPr lang="en-US" sz="1400" dirty="0"/>
              <a:t>://</a:t>
            </a:r>
            <a:r>
              <a:rPr lang="en-US" sz="1400" dirty="0" err="1"/>
              <a:t>david.ncifcrf.gov</a:t>
            </a:r>
            <a:r>
              <a:rPr lang="en-US" sz="1400" dirty="0"/>
              <a:t>/</a:t>
            </a:r>
            <a:r>
              <a:rPr lang="en-US" sz="1400" dirty="0" err="1"/>
              <a:t>content.jsp?file</a:t>
            </a:r>
            <a:r>
              <a:rPr lang="en-US" sz="1400" dirty="0"/>
              <a:t>=</a:t>
            </a:r>
            <a:r>
              <a:rPr lang="en-US" sz="1400" dirty="0" err="1"/>
              <a:t>conversion.html</a:t>
            </a:r>
            <a:endParaRPr lang="en-US" sz="1400" dirty="0"/>
          </a:p>
        </p:txBody>
      </p:sp>
      <p:sp>
        <p:nvSpPr>
          <p:cNvPr id="5" name="Slide Number Placeholder 4"/>
          <p:cNvSpPr>
            <a:spLocks noGrp="1"/>
          </p:cNvSpPr>
          <p:nvPr>
            <p:ph type="sldNum" sz="quarter" idx="12"/>
          </p:nvPr>
        </p:nvSpPr>
        <p:spPr/>
        <p:txBody>
          <a:bodyPr/>
          <a:lstStyle/>
          <a:p>
            <a:fld id="{97DED537-10C4-8C40-8E87-51060FF45365}" type="slidenum">
              <a:rPr lang="sv-SE" smtClean="0">
                <a:solidFill>
                  <a:prstClr val="black">
                    <a:tint val="75000"/>
                  </a:prstClr>
                </a:solidFill>
              </a:rPr>
              <a:pPr/>
              <a:t>14</a:t>
            </a:fld>
            <a:endParaRPr lang="sv-SE">
              <a:solidFill>
                <a:prstClr val="black">
                  <a:tint val="75000"/>
                </a:prstClr>
              </a:solidFill>
            </a:endParaRPr>
          </a:p>
        </p:txBody>
      </p:sp>
    </p:spTree>
    <p:extLst>
      <p:ext uri="{BB962C8B-B14F-4D97-AF65-F5344CB8AC3E}">
        <p14:creationId xmlns:p14="http://schemas.microsoft.com/office/powerpoint/2010/main" val="103722954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7559" y="1959966"/>
            <a:ext cx="6245313" cy="572089"/>
          </a:xfrm>
          <a:prstGeom prst="rect">
            <a:avLst/>
          </a:prstGeom>
        </p:spPr>
        <p:txBody>
          <a:bodyPr>
            <a:normAutofit fontScale="90000"/>
          </a:bodyPr>
          <a:lstStyle/>
          <a:p>
            <a:pPr algn="ctr"/>
            <a:r>
              <a:rPr lang="en-US" sz="3600" dirty="0" smtClean="0"/>
              <a:t>Gene-set analysis tools and methods</a:t>
            </a:r>
            <a:endParaRPr lang="en-US" sz="3600" dirty="0"/>
          </a:p>
        </p:txBody>
      </p:sp>
      <p:sp>
        <p:nvSpPr>
          <p:cNvPr id="5" name="Slide Number Placeholder 4"/>
          <p:cNvSpPr>
            <a:spLocks noGrp="1"/>
          </p:cNvSpPr>
          <p:nvPr>
            <p:ph type="sldNum" sz="quarter" idx="12"/>
          </p:nvPr>
        </p:nvSpPr>
        <p:spPr/>
        <p:txBody>
          <a:bodyPr/>
          <a:lstStyle/>
          <a:p>
            <a:fld id="{97DED537-10C4-8C40-8E87-51060FF45365}" type="slidenum">
              <a:rPr lang="sv-SE" smtClean="0">
                <a:solidFill>
                  <a:prstClr val="black">
                    <a:tint val="75000"/>
                  </a:prstClr>
                </a:solidFill>
              </a:rPr>
              <a:pPr/>
              <a:t>15</a:t>
            </a:fld>
            <a:endParaRPr lang="sv-SE">
              <a:solidFill>
                <a:prstClr val="black">
                  <a:tint val="75000"/>
                </a:prstClr>
              </a:solidFill>
            </a:endParaRPr>
          </a:p>
        </p:txBody>
      </p:sp>
      <p:sp>
        <p:nvSpPr>
          <p:cNvPr id="10" name="Rectangle 9"/>
          <p:cNvSpPr/>
          <p:nvPr/>
        </p:nvSpPr>
        <p:spPr>
          <a:xfrm>
            <a:off x="200722" y="869795"/>
            <a:ext cx="8753707" cy="23417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55" name="Group 54"/>
          <p:cNvGrpSpPr/>
          <p:nvPr/>
        </p:nvGrpSpPr>
        <p:grpSpPr>
          <a:xfrm rot="21275739">
            <a:off x="2998012" y="3198497"/>
            <a:ext cx="3104405" cy="1408295"/>
            <a:chOff x="1955156" y="3388050"/>
            <a:chExt cx="5020852" cy="2166523"/>
          </a:xfrm>
        </p:grpSpPr>
        <p:pic>
          <p:nvPicPr>
            <p:cNvPr id="54" name="Picture 53"/>
            <p:cNvPicPr>
              <a:picLocks noChangeAspect="1"/>
            </p:cNvPicPr>
            <p:nvPr/>
          </p:nvPicPr>
          <p:blipFill rotWithShape="1">
            <a:blip r:embed="rId3">
              <a:extLst>
                <a:ext uri="{28A0092B-C50C-407E-A947-70E740481C1C}">
                  <a14:useLocalDpi xmlns:a14="http://schemas.microsoft.com/office/drawing/2010/main" val="0"/>
                </a:ext>
              </a:extLst>
            </a:blip>
            <a:srcRect l="49614" t="17223" b="17966"/>
            <a:stretch/>
          </p:blipFill>
          <p:spPr>
            <a:xfrm>
              <a:off x="3247602" y="3388050"/>
              <a:ext cx="2457729" cy="1797720"/>
            </a:xfrm>
            <a:prstGeom prst="rect">
              <a:avLst/>
            </a:prstGeom>
          </p:spPr>
        </p:pic>
        <p:grpSp>
          <p:nvGrpSpPr>
            <p:cNvPr id="3" name="Group 2"/>
            <p:cNvGrpSpPr/>
            <p:nvPr/>
          </p:nvGrpSpPr>
          <p:grpSpPr>
            <a:xfrm>
              <a:off x="1955156" y="3640341"/>
              <a:ext cx="1730322" cy="932721"/>
              <a:chOff x="1615044" y="3126035"/>
              <a:chExt cx="5913912" cy="2891642"/>
            </a:xfrm>
          </p:grpSpPr>
          <p:sp>
            <p:nvSpPr>
              <p:cNvPr id="11" name="Rounded Rectangle 10"/>
              <p:cNvSpPr/>
              <p:nvPr/>
            </p:nvSpPr>
            <p:spPr>
              <a:xfrm>
                <a:off x="1615044" y="3126035"/>
                <a:ext cx="5913912" cy="2891642"/>
              </a:xfrm>
              <a:prstGeom prst="roundRect">
                <a:avLst/>
              </a:prstGeom>
              <a:gradFill>
                <a:gsLst>
                  <a:gs pos="0">
                    <a:schemeClr val="bg1">
                      <a:lumMod val="50000"/>
                    </a:schemeClr>
                  </a:gs>
                  <a:gs pos="100000">
                    <a:schemeClr val="bg1">
                      <a:lumMod val="85000"/>
                    </a:schemeClr>
                  </a:gs>
                </a:gsLst>
              </a:gradFill>
              <a:ln w="317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ounded Rectangle 11"/>
              <p:cNvSpPr/>
              <p:nvPr/>
            </p:nvSpPr>
            <p:spPr>
              <a:xfrm>
                <a:off x="1615044" y="3126035"/>
                <a:ext cx="2030681" cy="2891642"/>
              </a:xfrm>
              <a:prstGeom prst="roundRect">
                <a:avLst>
                  <a:gd name="adj" fmla="val 2514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3123209" y="3405105"/>
                <a:ext cx="730333" cy="730333"/>
              </a:xfrm>
              <a:prstGeom prst="ellipse">
                <a:avLst/>
              </a:prstGeom>
              <a:solidFill>
                <a:schemeClr val="bg1">
                  <a:alpha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3382488" y="4135438"/>
                <a:ext cx="1130135" cy="1130135"/>
              </a:xfrm>
              <a:prstGeom prst="ellipse">
                <a:avLst/>
              </a:prstGeom>
              <a:solidFill>
                <a:schemeClr val="bg1">
                  <a:alpha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3331650" y="5582531"/>
                <a:ext cx="351054" cy="351054"/>
              </a:xfrm>
              <a:prstGeom prst="ellipse">
                <a:avLst/>
              </a:prstGeom>
              <a:solidFill>
                <a:schemeClr val="bg1">
                  <a:alpha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5326083" y="3791054"/>
                <a:ext cx="688767" cy="688767"/>
              </a:xfrm>
              <a:prstGeom prst="ellipse">
                <a:avLst/>
              </a:prstGeom>
              <a:solidFill>
                <a:schemeClr val="bg1">
                  <a:alpha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 name="Group 3"/>
            <p:cNvGrpSpPr/>
            <p:nvPr/>
          </p:nvGrpSpPr>
          <p:grpSpPr>
            <a:xfrm>
              <a:off x="5323968" y="3965931"/>
              <a:ext cx="1652040" cy="1588642"/>
              <a:chOff x="5116750" y="3678708"/>
              <a:chExt cx="2945129" cy="2649202"/>
            </a:xfrm>
          </p:grpSpPr>
          <p:grpSp>
            <p:nvGrpSpPr>
              <p:cNvPr id="22" name="Group 21"/>
              <p:cNvGrpSpPr/>
              <p:nvPr/>
            </p:nvGrpSpPr>
            <p:grpSpPr>
              <a:xfrm>
                <a:off x="6553199" y="3771824"/>
                <a:ext cx="1291564" cy="2003256"/>
                <a:chOff x="5295894" y="1638300"/>
                <a:chExt cx="1291564" cy="2003256"/>
              </a:xfrm>
              <a:solidFill>
                <a:srgbClr val="216BFF"/>
              </a:solidFill>
            </p:grpSpPr>
            <p:sp>
              <p:nvSpPr>
                <p:cNvPr id="23" name="Oval 22"/>
                <p:cNvSpPr/>
                <p:nvPr/>
              </p:nvSpPr>
              <p:spPr>
                <a:xfrm rot="16200000">
                  <a:off x="6153229" y="1798319"/>
                  <a:ext cx="434229" cy="434229"/>
                </a:xfrm>
                <a:prstGeom prst="ellipse">
                  <a:avLst/>
                </a:prstGeom>
                <a:grpFill/>
                <a:ln>
                  <a:solidFill>
                    <a:srgbClr val="216B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nvGrpSpPr>
                <p:cNvPr id="24" name="Group 23"/>
                <p:cNvGrpSpPr/>
                <p:nvPr/>
              </p:nvGrpSpPr>
              <p:grpSpPr>
                <a:xfrm>
                  <a:off x="5295894" y="1638300"/>
                  <a:ext cx="857335" cy="2003256"/>
                  <a:chOff x="5143494" y="1485900"/>
                  <a:chExt cx="857335" cy="2003256"/>
                </a:xfrm>
                <a:grpFill/>
              </p:grpSpPr>
              <p:cxnSp>
                <p:nvCxnSpPr>
                  <p:cNvPr id="25" name="Straight Connector 24"/>
                  <p:cNvCxnSpPr/>
                  <p:nvPr/>
                </p:nvCxnSpPr>
                <p:spPr>
                  <a:xfrm>
                    <a:off x="5143500" y="1485900"/>
                    <a:ext cx="857329" cy="377133"/>
                  </a:xfrm>
                  <a:prstGeom prst="line">
                    <a:avLst/>
                  </a:prstGeom>
                  <a:grpFill/>
                  <a:ln w="3175">
                    <a:solidFill>
                      <a:srgbClr val="216BFF"/>
                    </a:solidFill>
                  </a:ln>
                  <a:effectLs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a:off x="5143500" y="1778523"/>
                    <a:ext cx="857329" cy="84510"/>
                  </a:xfrm>
                  <a:prstGeom prst="line">
                    <a:avLst/>
                  </a:prstGeom>
                  <a:grpFill/>
                  <a:ln w="3175">
                    <a:solidFill>
                      <a:srgbClr val="216BFF"/>
                    </a:solidFill>
                  </a:ln>
                  <a:effectLs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flipV="1">
                    <a:off x="5143499" y="1863033"/>
                    <a:ext cx="857330" cy="349719"/>
                  </a:xfrm>
                  <a:prstGeom prst="line">
                    <a:avLst/>
                  </a:prstGeom>
                  <a:grpFill/>
                  <a:ln w="3175">
                    <a:solidFill>
                      <a:srgbClr val="216BFF"/>
                    </a:solidFill>
                  </a:ln>
                  <a:effectLs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flipV="1">
                    <a:off x="5143500" y="1863033"/>
                    <a:ext cx="857329" cy="233546"/>
                  </a:xfrm>
                  <a:prstGeom prst="line">
                    <a:avLst/>
                  </a:prstGeom>
                  <a:grpFill/>
                  <a:ln w="3175">
                    <a:solidFill>
                      <a:srgbClr val="216BFF"/>
                    </a:solidFill>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flipV="1">
                    <a:off x="5143498" y="1863033"/>
                    <a:ext cx="857331" cy="983598"/>
                  </a:xfrm>
                  <a:prstGeom prst="line">
                    <a:avLst/>
                  </a:prstGeom>
                  <a:grpFill/>
                  <a:ln w="3175">
                    <a:solidFill>
                      <a:srgbClr val="216BFF"/>
                    </a:solidFill>
                  </a:ln>
                  <a:effectLs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flipV="1">
                    <a:off x="5143497" y="1863033"/>
                    <a:ext cx="857332" cy="929519"/>
                  </a:xfrm>
                  <a:prstGeom prst="line">
                    <a:avLst/>
                  </a:prstGeom>
                  <a:grpFill/>
                  <a:ln w="3175">
                    <a:solidFill>
                      <a:srgbClr val="216BFF"/>
                    </a:solidFill>
                  </a:ln>
                  <a:effectLs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flipV="1">
                    <a:off x="5143500" y="1863033"/>
                    <a:ext cx="857329" cy="882656"/>
                  </a:xfrm>
                  <a:prstGeom prst="line">
                    <a:avLst/>
                  </a:prstGeom>
                  <a:grpFill/>
                  <a:ln w="3175">
                    <a:solidFill>
                      <a:srgbClr val="216BFF"/>
                    </a:solidFill>
                  </a:ln>
                  <a:effectLs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a:xfrm flipV="1">
                    <a:off x="5143494" y="1863033"/>
                    <a:ext cx="857335" cy="853879"/>
                  </a:xfrm>
                  <a:prstGeom prst="line">
                    <a:avLst/>
                  </a:prstGeom>
                  <a:grpFill/>
                  <a:ln w="3175">
                    <a:solidFill>
                      <a:srgbClr val="216BFF"/>
                    </a:solidFill>
                  </a:ln>
                  <a:effectLs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flipV="1">
                    <a:off x="5143500" y="1863033"/>
                    <a:ext cx="857329" cy="1626123"/>
                  </a:xfrm>
                  <a:prstGeom prst="line">
                    <a:avLst/>
                  </a:prstGeom>
                  <a:grpFill/>
                  <a:ln w="3175">
                    <a:solidFill>
                      <a:srgbClr val="216BFF"/>
                    </a:solidFill>
                  </a:ln>
                  <a:effectLst/>
                </p:spPr>
                <p:style>
                  <a:lnRef idx="2">
                    <a:schemeClr val="accent1"/>
                  </a:lnRef>
                  <a:fillRef idx="0">
                    <a:schemeClr val="accent1"/>
                  </a:fillRef>
                  <a:effectRef idx="1">
                    <a:schemeClr val="accent1"/>
                  </a:effectRef>
                  <a:fontRef idx="minor">
                    <a:schemeClr val="tx1"/>
                  </a:fontRef>
                </p:style>
              </p:cxnSp>
            </p:grpSp>
          </p:grpSp>
          <p:grpSp>
            <p:nvGrpSpPr>
              <p:cNvPr id="34" name="Group 33"/>
              <p:cNvGrpSpPr/>
              <p:nvPr/>
            </p:nvGrpSpPr>
            <p:grpSpPr>
              <a:xfrm>
                <a:off x="6553199" y="4417150"/>
                <a:ext cx="1508680" cy="1711178"/>
                <a:chOff x="5295892" y="2283676"/>
                <a:chExt cx="1508680" cy="1711178"/>
              </a:xfrm>
              <a:solidFill>
                <a:srgbClr val="FF0000"/>
              </a:solidFill>
            </p:grpSpPr>
            <p:sp>
              <p:nvSpPr>
                <p:cNvPr id="35" name="Oval 34"/>
                <p:cNvSpPr/>
                <p:nvPr/>
              </p:nvSpPr>
              <p:spPr>
                <a:xfrm rot="16200000">
                  <a:off x="6370343" y="2651874"/>
                  <a:ext cx="434229" cy="434229"/>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nvGrpSpPr>
                <p:cNvPr id="36" name="Group 35"/>
                <p:cNvGrpSpPr/>
                <p:nvPr/>
              </p:nvGrpSpPr>
              <p:grpSpPr>
                <a:xfrm>
                  <a:off x="5295892" y="2283676"/>
                  <a:ext cx="1074451" cy="1711178"/>
                  <a:chOff x="5143492" y="2131276"/>
                  <a:chExt cx="1074451" cy="1711178"/>
                </a:xfrm>
                <a:grpFill/>
              </p:grpSpPr>
              <p:cxnSp>
                <p:nvCxnSpPr>
                  <p:cNvPr id="37" name="Straight Connector 36"/>
                  <p:cNvCxnSpPr/>
                  <p:nvPr/>
                </p:nvCxnSpPr>
                <p:spPr>
                  <a:xfrm>
                    <a:off x="5143500" y="2131276"/>
                    <a:ext cx="1074443" cy="585312"/>
                  </a:xfrm>
                  <a:prstGeom prst="line">
                    <a:avLst/>
                  </a:prstGeom>
                  <a:grpFill/>
                  <a:ln w="3175">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p:nvCxnSpPr>
                <p:spPr>
                  <a:xfrm>
                    <a:off x="5143500" y="2466309"/>
                    <a:ext cx="1074443" cy="250279"/>
                  </a:xfrm>
                  <a:prstGeom prst="line">
                    <a:avLst/>
                  </a:prstGeom>
                  <a:grpFill/>
                  <a:ln w="3175">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p:nvCxnSpPr>
                <p:spPr>
                  <a:xfrm flipV="1">
                    <a:off x="5143494" y="2716588"/>
                    <a:ext cx="1074449" cy="262647"/>
                  </a:xfrm>
                  <a:prstGeom prst="line">
                    <a:avLst/>
                  </a:prstGeom>
                  <a:grpFill/>
                  <a:ln w="3175">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p:nvCxnSpPr>
                <p:spPr>
                  <a:xfrm flipV="1">
                    <a:off x="5143500" y="2716588"/>
                    <a:ext cx="1074443" cy="351866"/>
                  </a:xfrm>
                  <a:prstGeom prst="line">
                    <a:avLst/>
                  </a:prstGeom>
                  <a:grpFill/>
                  <a:ln w="3175">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flipV="1">
                    <a:off x="5143493" y="2716588"/>
                    <a:ext cx="1074450" cy="484936"/>
                  </a:xfrm>
                  <a:prstGeom prst="line">
                    <a:avLst/>
                  </a:prstGeom>
                  <a:grpFill/>
                  <a:ln w="3175">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p:nvCxnSpPr>
                <p:spPr>
                  <a:xfrm flipV="1">
                    <a:off x="5143500" y="2716588"/>
                    <a:ext cx="1074443" cy="567081"/>
                  </a:xfrm>
                  <a:prstGeom prst="line">
                    <a:avLst/>
                  </a:prstGeom>
                  <a:grpFill/>
                  <a:ln w="3175">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p:nvCxnSpPr>
                <p:spPr>
                  <a:xfrm flipV="1">
                    <a:off x="5143492" y="2716588"/>
                    <a:ext cx="1074451" cy="930996"/>
                  </a:xfrm>
                  <a:prstGeom prst="line">
                    <a:avLst/>
                  </a:prstGeom>
                  <a:grpFill/>
                  <a:ln w="3175">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flipV="1">
                    <a:off x="5143500" y="2716588"/>
                    <a:ext cx="1074443" cy="1125866"/>
                  </a:xfrm>
                  <a:prstGeom prst="line">
                    <a:avLst/>
                  </a:prstGeom>
                  <a:grpFill/>
                  <a:ln w="3175">
                    <a:solidFill>
                      <a:srgbClr val="FF0000"/>
                    </a:solidFill>
                  </a:ln>
                  <a:effectLst/>
                </p:spPr>
                <p:style>
                  <a:lnRef idx="2">
                    <a:schemeClr val="accent1"/>
                  </a:lnRef>
                  <a:fillRef idx="0">
                    <a:schemeClr val="accent1"/>
                  </a:fillRef>
                  <a:effectRef idx="1">
                    <a:schemeClr val="accent1"/>
                  </a:effectRef>
                  <a:fontRef idx="minor">
                    <a:schemeClr val="tx1"/>
                  </a:fontRef>
                </p:style>
              </p:cxnSp>
            </p:grpSp>
          </p:grpSp>
          <p:grpSp>
            <p:nvGrpSpPr>
              <p:cNvPr id="45" name="Group 44"/>
              <p:cNvGrpSpPr/>
              <p:nvPr/>
            </p:nvGrpSpPr>
            <p:grpSpPr>
              <a:xfrm>
                <a:off x="5116750" y="3678708"/>
                <a:ext cx="1439213" cy="2649202"/>
                <a:chOff x="1578307" y="1392834"/>
                <a:chExt cx="1439213" cy="2649202"/>
              </a:xfrm>
            </p:grpSpPr>
            <p:grpSp>
              <p:nvGrpSpPr>
                <p:cNvPr id="46" name="Group 45"/>
                <p:cNvGrpSpPr/>
                <p:nvPr/>
              </p:nvGrpSpPr>
              <p:grpSpPr>
                <a:xfrm>
                  <a:off x="1578307" y="1392834"/>
                  <a:ext cx="890573" cy="2647512"/>
                  <a:chOff x="1819376" y="1974725"/>
                  <a:chExt cx="890573" cy="2647512"/>
                </a:xfrm>
              </p:grpSpPr>
              <p:sp>
                <p:nvSpPr>
                  <p:cNvPr id="53" name="Rectangle 52"/>
                  <p:cNvSpPr/>
                  <p:nvPr/>
                </p:nvSpPr>
                <p:spPr>
                  <a:xfrm>
                    <a:off x="1819376" y="1974725"/>
                    <a:ext cx="357634" cy="164858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9" name="Picture 2" descr="http://gdac.broadinstitute.org/runs/analyses__2012_04_25/reports/cancer/GBM/mRNA/clustering_Consensus/GBM.geneheatmaptopgenes.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6720" t="26785" r="60216" b="1632"/>
                  <a:stretch/>
                </p:blipFill>
                <p:spPr bwMode="auto">
                  <a:xfrm>
                    <a:off x="2105965" y="1974725"/>
                    <a:ext cx="603984" cy="2647512"/>
                  </a:xfrm>
                  <a:prstGeom prst="rect">
                    <a:avLst/>
                  </a:prstGeom>
                  <a:noFill/>
                  <a:extLst>
                    <a:ext uri="{909E8E84-426E-40DD-AFC4-6F175D3DCCD1}">
                      <a14:hiddenFill xmlns:a14="http://schemas.microsoft.com/office/drawing/2010/main">
                        <a:solidFill>
                          <a:srgbClr val="FFFFFF"/>
                        </a:solidFill>
                      </a14:hiddenFill>
                    </a:ext>
                  </a:extLst>
                </p:spPr>
              </p:pic>
            </p:grpSp>
            <p:pic>
              <p:nvPicPr>
                <p:cNvPr id="47" name="Picture 2" descr="http://gdac.broadinstitute.org/runs/analyses__2012_04_25/reports/cancer/GBM/mRNA/clustering_Consensus/GBM.geneheatmaptopgenes.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84940" t="26785" r="3193" b="1632"/>
                <a:stretch/>
              </p:blipFill>
              <p:spPr bwMode="auto">
                <a:xfrm>
                  <a:off x="2468880" y="1394524"/>
                  <a:ext cx="548640" cy="2647512"/>
                </a:xfrm>
                <a:prstGeom prst="rect">
                  <a:avLst/>
                </a:prstGeom>
                <a:noFill/>
                <a:extLst>
                  <a:ext uri="{909E8E84-426E-40DD-AFC4-6F175D3DCCD1}">
                    <a14:hiddenFill xmlns:a14="http://schemas.microsoft.com/office/drawing/2010/main">
                      <a:solidFill>
                        <a:srgbClr val="FFFFFF"/>
                      </a:solidFill>
                    </a14:hiddenFill>
                  </a:ext>
                </a:extLst>
              </p:spPr>
            </p:pic>
          </p:grpSp>
        </p:grpSp>
      </p:grpSp>
    </p:spTree>
    <p:extLst>
      <p:ext uri="{BB962C8B-B14F-4D97-AF65-F5344CB8AC3E}">
        <p14:creationId xmlns:p14="http://schemas.microsoft.com/office/powerpoint/2010/main" val="51343262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Tools and methods for GSA</a:t>
            </a:r>
            <a:endParaRPr lang="en-US" dirty="0"/>
          </a:p>
        </p:txBody>
      </p:sp>
      <p:pic>
        <p:nvPicPr>
          <p:cNvPr id="5" name="Content Placeholder 4"/>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307886" y="1971866"/>
            <a:ext cx="4032250" cy="3965575"/>
          </a:xfrm>
        </p:spPr>
      </p:pic>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b="9102"/>
          <a:stretch/>
        </p:blipFill>
        <p:spPr>
          <a:xfrm>
            <a:off x="4815586" y="1971866"/>
            <a:ext cx="4079387" cy="4269182"/>
          </a:xfrm>
          <a:prstGeom prst="rect">
            <a:avLst/>
          </a:prstGeom>
        </p:spPr>
      </p:pic>
      <p:sp>
        <p:nvSpPr>
          <p:cNvPr id="7" name="TextBox 6"/>
          <p:cNvSpPr txBox="1"/>
          <p:nvPr/>
        </p:nvSpPr>
        <p:spPr>
          <a:xfrm>
            <a:off x="716065" y="1416028"/>
            <a:ext cx="3049937" cy="538609"/>
          </a:xfrm>
          <a:prstGeom prst="rect">
            <a:avLst/>
          </a:prstGeom>
          <a:noFill/>
        </p:spPr>
        <p:txBody>
          <a:bodyPr wrap="none" rtlCol="0">
            <a:spAutoFit/>
          </a:bodyPr>
          <a:lstStyle/>
          <a:p>
            <a:r>
              <a:rPr lang="en-US" dirty="0" err="1" smtClean="0"/>
              <a:t>OmicsTools</a:t>
            </a:r>
            <a:r>
              <a:rPr lang="en-US" dirty="0" smtClean="0"/>
              <a:t> (several platforms)</a:t>
            </a:r>
          </a:p>
          <a:p>
            <a:pPr algn="ctr"/>
            <a:r>
              <a:rPr lang="sv-SE" sz="1100" dirty="0"/>
              <a:t>http://</a:t>
            </a:r>
            <a:r>
              <a:rPr lang="sv-SE" sz="1100" dirty="0" err="1" smtClean="0"/>
              <a:t>omictools.com</a:t>
            </a:r>
            <a:r>
              <a:rPr lang="sv-SE" sz="1100" dirty="0" smtClean="0"/>
              <a:t>/gene-set-</a:t>
            </a:r>
            <a:r>
              <a:rPr lang="sv-SE" sz="1100" dirty="0" err="1" smtClean="0"/>
              <a:t>analysis</a:t>
            </a:r>
            <a:r>
              <a:rPr lang="sv-SE" sz="1100" dirty="0" smtClean="0"/>
              <a:t>-</a:t>
            </a:r>
            <a:r>
              <a:rPr lang="sv-SE" sz="1100" dirty="0" err="1" smtClean="0"/>
              <a:t>category</a:t>
            </a:r>
            <a:endParaRPr lang="sv-SE" sz="1100" dirty="0"/>
          </a:p>
        </p:txBody>
      </p:sp>
      <p:sp>
        <p:nvSpPr>
          <p:cNvPr id="8" name="TextBox 7"/>
          <p:cNvSpPr txBox="1"/>
          <p:nvPr/>
        </p:nvSpPr>
        <p:spPr>
          <a:xfrm>
            <a:off x="4024866" y="1416029"/>
            <a:ext cx="5024131" cy="538609"/>
          </a:xfrm>
          <a:prstGeom prst="rect">
            <a:avLst/>
          </a:prstGeom>
          <a:noFill/>
        </p:spPr>
        <p:txBody>
          <a:bodyPr wrap="none" rtlCol="0">
            <a:spAutoFit/>
          </a:bodyPr>
          <a:lstStyle/>
          <a:p>
            <a:pPr algn="ctr"/>
            <a:r>
              <a:rPr lang="en-US" dirty="0" smtClean="0"/>
              <a:t>Bioconductor (R packages)</a:t>
            </a:r>
          </a:p>
          <a:p>
            <a:pPr algn="ctr"/>
            <a:r>
              <a:rPr lang="sv-SE" sz="1100" dirty="0" err="1" smtClean="0"/>
              <a:t>https</a:t>
            </a:r>
            <a:r>
              <a:rPr lang="sv-SE" sz="1100" dirty="0"/>
              <a:t>://</a:t>
            </a:r>
            <a:r>
              <a:rPr lang="sv-SE" sz="1100" dirty="0" err="1"/>
              <a:t>bioconductor.org</a:t>
            </a:r>
            <a:r>
              <a:rPr lang="sv-SE" sz="1100" dirty="0"/>
              <a:t>/</a:t>
            </a:r>
            <a:r>
              <a:rPr lang="sv-SE" sz="1100" dirty="0" err="1"/>
              <a:t>packages</a:t>
            </a:r>
            <a:r>
              <a:rPr lang="sv-SE" sz="1100" dirty="0"/>
              <a:t>/release/BiocViews.html#___</a:t>
            </a:r>
            <a:r>
              <a:rPr lang="sv-SE" sz="1100" dirty="0" err="1"/>
              <a:t>GeneSetEnrichment</a:t>
            </a:r>
            <a:endParaRPr lang="en-US" sz="1100" dirty="0"/>
          </a:p>
        </p:txBody>
      </p:sp>
      <p:grpSp>
        <p:nvGrpSpPr>
          <p:cNvPr id="11" name="Group 10"/>
          <p:cNvGrpSpPr/>
          <p:nvPr/>
        </p:nvGrpSpPr>
        <p:grpSpPr>
          <a:xfrm>
            <a:off x="184068" y="2625011"/>
            <a:ext cx="8864929" cy="3776354"/>
            <a:chOff x="184068" y="1989118"/>
            <a:chExt cx="8864929" cy="3776354"/>
          </a:xfrm>
        </p:grpSpPr>
        <p:sp>
          <p:nvSpPr>
            <p:cNvPr id="9" name="Rectangle 8"/>
            <p:cNvSpPr/>
            <p:nvPr/>
          </p:nvSpPr>
          <p:spPr>
            <a:xfrm>
              <a:off x="184068" y="1989118"/>
              <a:ext cx="8864929" cy="377635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TextBox 9"/>
            <p:cNvSpPr txBox="1"/>
            <p:nvPr/>
          </p:nvSpPr>
          <p:spPr>
            <a:xfrm>
              <a:off x="2689907" y="3027452"/>
              <a:ext cx="4594078" cy="1754326"/>
            </a:xfrm>
            <a:prstGeom prst="rect">
              <a:avLst/>
            </a:prstGeom>
            <a:noFill/>
          </p:spPr>
          <p:txBody>
            <a:bodyPr wrap="none" rtlCol="0">
              <a:spAutoFit/>
            </a:bodyPr>
            <a:lstStyle/>
            <a:p>
              <a:pPr marL="285750" indent="-285750">
                <a:buFont typeface="Arial" charset="0"/>
                <a:buChar char="•"/>
              </a:pPr>
              <a:r>
                <a:rPr lang="en-US" dirty="0" smtClean="0"/>
                <a:t>Hypergeometric test / Fisher’s exact test</a:t>
              </a:r>
              <a:br>
                <a:rPr lang="en-US" dirty="0" smtClean="0"/>
              </a:br>
              <a:r>
                <a:rPr lang="en-US" dirty="0" smtClean="0"/>
                <a:t>(</a:t>
              </a:r>
              <a:r>
                <a:rPr lang="en-US" dirty="0" err="1" smtClean="0"/>
                <a:t>a.k.a</a:t>
              </a:r>
              <a:r>
                <a:rPr lang="en-US" dirty="0" smtClean="0"/>
                <a:t> overrepresentation analysis)</a:t>
              </a:r>
            </a:p>
            <a:p>
              <a:pPr marL="285750" indent="-285750">
                <a:buFont typeface="Arial" charset="0"/>
                <a:buChar char="•"/>
              </a:pPr>
              <a:r>
                <a:rPr lang="en-US" dirty="0" smtClean="0"/>
                <a:t>DAVID (browser)</a:t>
              </a:r>
            </a:p>
            <a:p>
              <a:pPr marL="285750" indent="-285750">
                <a:buFont typeface="Arial" charset="0"/>
                <a:buChar char="•"/>
              </a:pPr>
              <a:r>
                <a:rPr lang="en-US" dirty="0" err="1" smtClean="0"/>
                <a:t>Enrichr</a:t>
              </a:r>
              <a:r>
                <a:rPr lang="en-US" dirty="0" smtClean="0"/>
                <a:t> (browser)</a:t>
              </a:r>
            </a:p>
            <a:p>
              <a:pPr marL="285750" indent="-285750">
                <a:buFont typeface="Arial" charset="0"/>
                <a:buChar char="•"/>
              </a:pPr>
              <a:r>
                <a:rPr lang="en-US" dirty="0" smtClean="0"/>
                <a:t>GSEA (Java, R)</a:t>
              </a:r>
            </a:p>
            <a:p>
              <a:pPr marL="285750" indent="-285750">
                <a:buFont typeface="Arial" charset="0"/>
                <a:buChar char="•"/>
              </a:pPr>
              <a:r>
                <a:rPr lang="en-US" dirty="0"/>
                <a:t>p</a:t>
              </a:r>
              <a:r>
                <a:rPr lang="en-US" dirty="0" smtClean="0"/>
                <a:t>iano (R)</a:t>
              </a:r>
              <a:endParaRPr lang="en-US" dirty="0"/>
            </a:p>
          </p:txBody>
        </p:sp>
      </p:grpSp>
      <p:sp>
        <p:nvSpPr>
          <p:cNvPr id="3" name="Slide Number Placeholder 2"/>
          <p:cNvSpPr>
            <a:spLocks noGrp="1"/>
          </p:cNvSpPr>
          <p:nvPr>
            <p:ph type="sldNum" sz="quarter" idx="12"/>
          </p:nvPr>
        </p:nvSpPr>
        <p:spPr/>
        <p:txBody>
          <a:bodyPr/>
          <a:lstStyle/>
          <a:p>
            <a:fld id="{97DED537-10C4-8C40-8E87-51060FF45365}" type="slidenum">
              <a:rPr lang="sv-SE" smtClean="0">
                <a:solidFill>
                  <a:prstClr val="black">
                    <a:tint val="75000"/>
                  </a:prstClr>
                </a:solidFill>
              </a:rPr>
              <a:pPr/>
              <a:t>16</a:t>
            </a:fld>
            <a:endParaRPr lang="sv-SE">
              <a:solidFill>
                <a:prstClr val="black">
                  <a:tint val="75000"/>
                </a:prstClr>
              </a:solidFill>
            </a:endParaRPr>
          </a:p>
        </p:txBody>
      </p:sp>
    </p:spTree>
    <p:extLst>
      <p:ext uri="{BB962C8B-B14F-4D97-AF65-F5344CB8AC3E}">
        <p14:creationId xmlns:p14="http://schemas.microsoft.com/office/powerpoint/2010/main" val="1866603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Overrepresentation analysis</a:t>
            </a:r>
          </a:p>
        </p:txBody>
      </p:sp>
      <p:sp>
        <p:nvSpPr>
          <p:cNvPr id="4" name="Rounded Rectangle 3"/>
          <p:cNvSpPr/>
          <p:nvPr/>
        </p:nvSpPr>
        <p:spPr>
          <a:xfrm>
            <a:off x="1615044" y="3126035"/>
            <a:ext cx="5913912" cy="2891642"/>
          </a:xfrm>
          <a:prstGeom prst="roundRect">
            <a:avLst/>
          </a:prstGeom>
          <a:gradFill>
            <a:gsLst>
              <a:gs pos="0">
                <a:schemeClr val="bg1">
                  <a:lumMod val="50000"/>
                </a:schemeClr>
              </a:gs>
              <a:gs pos="100000">
                <a:schemeClr val="bg1">
                  <a:lumMod val="85000"/>
                </a:schemeClr>
              </a:gs>
            </a:gsLst>
          </a:gradFill>
          <a:ln w="317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ounded Rectangle 4"/>
          <p:cNvSpPr/>
          <p:nvPr/>
        </p:nvSpPr>
        <p:spPr>
          <a:xfrm>
            <a:off x="1615044" y="3126035"/>
            <a:ext cx="2030681" cy="2891642"/>
          </a:xfrm>
          <a:prstGeom prst="roundRect">
            <a:avLst>
              <a:gd name="adj" fmla="val 2514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Oval 5"/>
          <p:cNvSpPr/>
          <p:nvPr/>
        </p:nvSpPr>
        <p:spPr>
          <a:xfrm>
            <a:off x="3123209" y="3405105"/>
            <a:ext cx="730333" cy="730333"/>
          </a:xfrm>
          <a:prstGeom prst="ellipse">
            <a:avLst/>
          </a:prstGeom>
          <a:solidFill>
            <a:schemeClr val="bg1">
              <a:alpha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3382488" y="4135438"/>
            <a:ext cx="1130135" cy="1130135"/>
          </a:xfrm>
          <a:prstGeom prst="ellipse">
            <a:avLst/>
          </a:prstGeom>
          <a:solidFill>
            <a:schemeClr val="bg1">
              <a:alpha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3331650" y="5582531"/>
            <a:ext cx="351054" cy="351054"/>
          </a:xfrm>
          <a:prstGeom prst="ellipse">
            <a:avLst/>
          </a:prstGeom>
          <a:solidFill>
            <a:schemeClr val="bg1">
              <a:alpha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5326083" y="3791054"/>
            <a:ext cx="688767" cy="688767"/>
          </a:xfrm>
          <a:prstGeom prst="ellipse">
            <a:avLst/>
          </a:prstGeom>
          <a:solidFill>
            <a:schemeClr val="bg1">
              <a:alpha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9"/>
          <p:cNvSpPr txBox="1"/>
          <p:nvPr/>
        </p:nvSpPr>
        <p:spPr>
          <a:xfrm>
            <a:off x="3853542" y="2742458"/>
            <a:ext cx="2547258" cy="369332"/>
          </a:xfrm>
          <a:prstGeom prst="rect">
            <a:avLst/>
          </a:prstGeom>
          <a:noFill/>
        </p:spPr>
        <p:txBody>
          <a:bodyPr wrap="square" rtlCol="0">
            <a:spAutoFit/>
          </a:bodyPr>
          <a:lstStyle/>
          <a:p>
            <a:r>
              <a:rPr lang="en-US" dirty="0" smtClean="0"/>
              <a:t>All genes </a:t>
            </a:r>
            <a:r>
              <a:rPr lang="en-US" smtClean="0"/>
              <a:t>(universe)</a:t>
            </a:r>
            <a:endParaRPr lang="en-US"/>
          </a:p>
        </p:txBody>
      </p:sp>
      <p:sp>
        <p:nvSpPr>
          <p:cNvPr id="11" name="TextBox 10"/>
          <p:cNvSpPr txBox="1"/>
          <p:nvPr/>
        </p:nvSpPr>
        <p:spPr>
          <a:xfrm>
            <a:off x="2021775" y="4056011"/>
            <a:ext cx="1151906" cy="923330"/>
          </a:xfrm>
          <a:prstGeom prst="rect">
            <a:avLst/>
          </a:prstGeom>
          <a:noFill/>
        </p:spPr>
        <p:txBody>
          <a:bodyPr wrap="square" rtlCol="0">
            <a:spAutoFit/>
          </a:bodyPr>
          <a:lstStyle/>
          <a:p>
            <a:pPr algn="ctr"/>
            <a:r>
              <a:rPr lang="en-US" smtClean="0"/>
              <a:t>Selected list of genes</a:t>
            </a:r>
            <a:endParaRPr lang="en-US"/>
          </a:p>
        </p:txBody>
      </p:sp>
      <p:sp>
        <p:nvSpPr>
          <p:cNvPr id="12" name="TextBox 11"/>
          <p:cNvSpPr txBox="1"/>
          <p:nvPr/>
        </p:nvSpPr>
        <p:spPr>
          <a:xfrm>
            <a:off x="4572000" y="4586676"/>
            <a:ext cx="1247457" cy="369332"/>
          </a:xfrm>
          <a:prstGeom prst="rect">
            <a:avLst/>
          </a:prstGeom>
          <a:noFill/>
        </p:spPr>
        <p:txBody>
          <a:bodyPr wrap="none" rtlCol="0">
            <a:spAutoFit/>
          </a:bodyPr>
          <a:lstStyle/>
          <a:p>
            <a:r>
              <a:rPr lang="en-US" smtClean="0"/>
              <a:t>GO:003478</a:t>
            </a:r>
            <a:endParaRPr lang="en-US"/>
          </a:p>
        </p:txBody>
      </p:sp>
      <p:sp>
        <p:nvSpPr>
          <p:cNvPr id="13" name="TextBox 12"/>
          <p:cNvSpPr txBox="1"/>
          <p:nvPr/>
        </p:nvSpPr>
        <p:spPr>
          <a:xfrm>
            <a:off x="3906433" y="3585605"/>
            <a:ext cx="1247457" cy="369332"/>
          </a:xfrm>
          <a:prstGeom prst="rect">
            <a:avLst/>
          </a:prstGeom>
          <a:noFill/>
        </p:spPr>
        <p:txBody>
          <a:bodyPr wrap="none" rtlCol="0">
            <a:spAutoFit/>
          </a:bodyPr>
          <a:lstStyle/>
          <a:p>
            <a:r>
              <a:rPr lang="en-US" dirty="0" smtClean="0"/>
              <a:t>GO:000237</a:t>
            </a:r>
            <a:endParaRPr lang="en-US" dirty="0"/>
          </a:p>
        </p:txBody>
      </p:sp>
      <p:sp>
        <p:nvSpPr>
          <p:cNvPr id="14" name="TextBox 13"/>
          <p:cNvSpPr txBox="1"/>
          <p:nvPr/>
        </p:nvSpPr>
        <p:spPr>
          <a:xfrm>
            <a:off x="6038601" y="3946141"/>
            <a:ext cx="1247457" cy="369332"/>
          </a:xfrm>
          <a:prstGeom prst="rect">
            <a:avLst/>
          </a:prstGeom>
          <a:noFill/>
        </p:spPr>
        <p:txBody>
          <a:bodyPr wrap="none" rtlCol="0">
            <a:spAutoFit/>
          </a:bodyPr>
          <a:lstStyle/>
          <a:p>
            <a:r>
              <a:rPr lang="en-US" dirty="0" smtClean="0"/>
              <a:t>GO:002736</a:t>
            </a:r>
            <a:endParaRPr lang="en-US" dirty="0"/>
          </a:p>
        </p:txBody>
      </p:sp>
      <p:sp>
        <p:nvSpPr>
          <p:cNvPr id="15" name="TextBox 14"/>
          <p:cNvSpPr txBox="1"/>
          <p:nvPr/>
        </p:nvSpPr>
        <p:spPr>
          <a:xfrm>
            <a:off x="3679460" y="5573392"/>
            <a:ext cx="1247457" cy="369332"/>
          </a:xfrm>
          <a:prstGeom prst="rect">
            <a:avLst/>
          </a:prstGeom>
          <a:noFill/>
        </p:spPr>
        <p:txBody>
          <a:bodyPr wrap="none" rtlCol="0">
            <a:spAutoFit/>
          </a:bodyPr>
          <a:lstStyle/>
          <a:p>
            <a:r>
              <a:rPr lang="en-US" dirty="0" smtClean="0"/>
              <a:t>GO:009835</a:t>
            </a:r>
            <a:endParaRPr lang="en-US" dirty="0"/>
          </a:p>
        </p:txBody>
      </p:sp>
      <p:grpSp>
        <p:nvGrpSpPr>
          <p:cNvPr id="27" name="Group 26"/>
          <p:cNvGrpSpPr/>
          <p:nvPr/>
        </p:nvGrpSpPr>
        <p:grpSpPr>
          <a:xfrm>
            <a:off x="2462150" y="1157036"/>
            <a:ext cx="1840676" cy="2625397"/>
            <a:chOff x="2462150" y="964206"/>
            <a:chExt cx="1840676" cy="2625397"/>
          </a:xfrm>
        </p:grpSpPr>
        <p:cxnSp>
          <p:nvCxnSpPr>
            <p:cNvPr id="19" name="Straight Arrow Connector 18"/>
            <p:cNvCxnSpPr/>
            <p:nvPr/>
          </p:nvCxnSpPr>
          <p:spPr>
            <a:xfrm>
              <a:off x="3382488" y="2425962"/>
              <a:ext cx="105887" cy="1163641"/>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20" name="TextBox 19"/>
            <p:cNvSpPr txBox="1"/>
            <p:nvPr/>
          </p:nvSpPr>
          <p:spPr>
            <a:xfrm>
              <a:off x="2462150" y="964206"/>
              <a:ext cx="1840676" cy="1200329"/>
            </a:xfrm>
            <a:prstGeom prst="rect">
              <a:avLst/>
            </a:prstGeom>
            <a:noFill/>
          </p:spPr>
          <p:txBody>
            <a:bodyPr wrap="square" rtlCol="0">
              <a:spAutoFit/>
            </a:bodyPr>
            <a:lstStyle/>
            <a:p>
              <a:pPr algn="ctr"/>
              <a:r>
                <a:rPr lang="en-US" dirty="0" smtClean="0"/>
                <a:t>Is this overlap bigger than expected by random chance?</a:t>
              </a:r>
              <a:endParaRPr lang="en-US" dirty="0"/>
            </a:p>
          </p:txBody>
        </p:sp>
      </p:grpSp>
      <p:graphicFrame>
        <p:nvGraphicFramePr>
          <p:cNvPr id="22" name="Table 21"/>
          <p:cNvGraphicFramePr>
            <a:graphicFrameLocks noGrp="1"/>
          </p:cNvGraphicFramePr>
          <p:nvPr>
            <p:extLst>
              <p:ext uri="{D42A27DB-BD31-4B8C-83A1-F6EECF244321}">
                <p14:modId xmlns:p14="http://schemas.microsoft.com/office/powerpoint/2010/main" val="1669121544"/>
              </p:ext>
            </p:extLst>
          </p:nvPr>
        </p:nvGraphicFramePr>
        <p:xfrm>
          <a:off x="6046056" y="1603462"/>
          <a:ext cx="2507674" cy="741680"/>
        </p:xfrm>
        <a:graphic>
          <a:graphicData uri="http://schemas.openxmlformats.org/drawingml/2006/table">
            <a:tbl>
              <a:tblPr firstRow="1" bandRow="1">
                <a:tableStyleId>{5940675A-B579-460E-94D1-54222C63F5DA}</a:tableStyleId>
              </a:tblPr>
              <a:tblGrid>
                <a:gridCol w="1253837"/>
                <a:gridCol w="1253837"/>
              </a:tblGrid>
              <a:tr h="370840">
                <a:tc>
                  <a:txBody>
                    <a:bodyPr/>
                    <a:lstStyle/>
                    <a:p>
                      <a:pPr algn="ctr"/>
                      <a:r>
                        <a:rPr lang="en-US" dirty="0" smtClean="0"/>
                        <a:t>8</a:t>
                      </a:r>
                      <a:endParaRPr lang="en-US" dirty="0"/>
                    </a:p>
                  </a:txBody>
                  <a:tcPr/>
                </a:tc>
                <a:tc>
                  <a:txBody>
                    <a:bodyPr/>
                    <a:lstStyle/>
                    <a:p>
                      <a:pPr algn="ctr"/>
                      <a:r>
                        <a:rPr lang="en-US" dirty="0" smtClean="0"/>
                        <a:t>2</a:t>
                      </a:r>
                      <a:endParaRPr lang="en-US" dirty="0"/>
                    </a:p>
                  </a:txBody>
                  <a:tcPr/>
                </a:tc>
              </a:tr>
              <a:tr h="370840">
                <a:tc>
                  <a:txBody>
                    <a:bodyPr/>
                    <a:lstStyle/>
                    <a:p>
                      <a:pPr algn="ctr"/>
                      <a:r>
                        <a:rPr lang="en-US" dirty="0" smtClean="0"/>
                        <a:t>92</a:t>
                      </a:r>
                      <a:endParaRPr lang="en-US" dirty="0"/>
                    </a:p>
                  </a:txBody>
                  <a:tcPr/>
                </a:tc>
                <a:tc>
                  <a:txBody>
                    <a:bodyPr/>
                    <a:lstStyle/>
                    <a:p>
                      <a:pPr algn="ctr"/>
                      <a:r>
                        <a:rPr lang="en-US" dirty="0" smtClean="0"/>
                        <a:t>19768</a:t>
                      </a:r>
                      <a:endParaRPr lang="en-US" dirty="0"/>
                    </a:p>
                  </a:txBody>
                  <a:tcPr/>
                </a:tc>
              </a:tr>
            </a:tbl>
          </a:graphicData>
        </a:graphic>
      </p:graphicFrame>
      <p:grpSp>
        <p:nvGrpSpPr>
          <p:cNvPr id="26" name="Group 25"/>
          <p:cNvGrpSpPr/>
          <p:nvPr/>
        </p:nvGrpSpPr>
        <p:grpSpPr>
          <a:xfrm>
            <a:off x="4402256" y="1219447"/>
            <a:ext cx="4257272" cy="1106183"/>
            <a:chOff x="4402256" y="1026617"/>
            <a:chExt cx="4257272" cy="1106183"/>
          </a:xfrm>
        </p:grpSpPr>
        <p:sp>
          <p:nvSpPr>
            <p:cNvPr id="23" name="TextBox 22"/>
            <p:cNvSpPr txBox="1"/>
            <p:nvPr/>
          </p:nvSpPr>
          <p:spPr>
            <a:xfrm>
              <a:off x="6121461" y="1026617"/>
              <a:ext cx="2538067" cy="369332"/>
            </a:xfrm>
            <a:prstGeom prst="rect">
              <a:avLst/>
            </a:prstGeom>
            <a:noFill/>
          </p:spPr>
          <p:txBody>
            <a:bodyPr wrap="none" rtlCol="0">
              <a:spAutoFit/>
            </a:bodyPr>
            <a:lstStyle/>
            <a:p>
              <a:r>
                <a:rPr lang="en-US" dirty="0" smtClean="0"/>
                <a:t>Selected       Not selected</a:t>
              </a:r>
              <a:endParaRPr lang="en-US" dirty="0"/>
            </a:p>
          </p:txBody>
        </p:sp>
        <p:sp>
          <p:nvSpPr>
            <p:cNvPr id="24" name="TextBox 23"/>
            <p:cNvSpPr txBox="1"/>
            <p:nvPr/>
          </p:nvSpPr>
          <p:spPr>
            <a:xfrm>
              <a:off x="4402256" y="1409525"/>
              <a:ext cx="1636345" cy="723275"/>
            </a:xfrm>
            <a:prstGeom prst="rect">
              <a:avLst/>
            </a:prstGeom>
            <a:noFill/>
          </p:spPr>
          <p:txBody>
            <a:bodyPr wrap="none" rtlCol="0">
              <a:spAutoFit/>
            </a:bodyPr>
            <a:lstStyle/>
            <a:p>
              <a:pPr algn="r"/>
              <a:r>
                <a:rPr lang="en-US" dirty="0" smtClean="0"/>
                <a:t>In GO-term</a:t>
              </a:r>
            </a:p>
            <a:p>
              <a:pPr algn="r"/>
              <a:endParaRPr lang="en-US" sz="500" dirty="0" smtClean="0"/>
            </a:p>
            <a:p>
              <a:pPr algn="r"/>
              <a:r>
                <a:rPr lang="en-US" dirty="0" smtClean="0"/>
                <a:t>Not in GO-term</a:t>
              </a:r>
              <a:endParaRPr lang="en-US" dirty="0"/>
            </a:p>
          </p:txBody>
        </p:sp>
      </p:grpSp>
      <p:sp>
        <p:nvSpPr>
          <p:cNvPr id="41" name="TextBox 40"/>
          <p:cNvSpPr txBox="1"/>
          <p:nvPr/>
        </p:nvSpPr>
        <p:spPr>
          <a:xfrm>
            <a:off x="1017824" y="1206332"/>
            <a:ext cx="2105385" cy="646331"/>
          </a:xfrm>
          <a:prstGeom prst="rect">
            <a:avLst/>
          </a:prstGeom>
          <a:noFill/>
        </p:spPr>
        <p:txBody>
          <a:bodyPr wrap="none" rtlCol="0">
            <a:spAutoFit/>
          </a:bodyPr>
          <a:lstStyle/>
          <a:p>
            <a:r>
              <a:rPr lang="en-US" dirty="0" smtClean="0"/>
              <a:t>Hypergeometric test</a:t>
            </a:r>
          </a:p>
          <a:p>
            <a:r>
              <a:rPr lang="en-US" dirty="0" smtClean="0"/>
              <a:t>(Fisher’s exact test)</a:t>
            </a:r>
            <a:endParaRPr lang="en-US" dirty="0"/>
          </a:p>
        </p:txBody>
      </p:sp>
      <p:sp>
        <p:nvSpPr>
          <p:cNvPr id="16" name="Slide Number Placeholder 15"/>
          <p:cNvSpPr>
            <a:spLocks noGrp="1"/>
          </p:cNvSpPr>
          <p:nvPr>
            <p:ph type="sldNum" sz="quarter" idx="12"/>
          </p:nvPr>
        </p:nvSpPr>
        <p:spPr/>
        <p:txBody>
          <a:bodyPr/>
          <a:lstStyle/>
          <a:p>
            <a:fld id="{97DED537-10C4-8C40-8E87-51060FF45365}" type="slidenum">
              <a:rPr lang="sv-SE" smtClean="0">
                <a:solidFill>
                  <a:prstClr val="black">
                    <a:tint val="75000"/>
                  </a:prstClr>
                </a:solidFill>
              </a:rPr>
              <a:pPr/>
              <a:t>17</a:t>
            </a:fld>
            <a:endParaRPr lang="sv-SE">
              <a:solidFill>
                <a:prstClr val="black">
                  <a:tint val="75000"/>
                </a:prstClr>
              </a:solidFill>
            </a:endParaRPr>
          </a:p>
        </p:txBody>
      </p:sp>
    </p:spTree>
    <p:extLst>
      <p:ext uri="{BB962C8B-B14F-4D97-AF65-F5344CB8AC3E}">
        <p14:creationId xmlns:p14="http://schemas.microsoft.com/office/powerpoint/2010/main" val="1717212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27"/>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Overrepresentation analysis</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2345" y="1763486"/>
            <a:ext cx="4247365" cy="3509158"/>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70970" y="1763486"/>
            <a:ext cx="4358772" cy="4221678"/>
          </a:xfrm>
          <a:prstGeom prst="rect">
            <a:avLst/>
          </a:prstGeom>
        </p:spPr>
      </p:pic>
      <p:sp>
        <p:nvSpPr>
          <p:cNvPr id="6" name="Rectangle 5"/>
          <p:cNvSpPr/>
          <p:nvPr/>
        </p:nvSpPr>
        <p:spPr>
          <a:xfrm>
            <a:off x="5424989" y="1326469"/>
            <a:ext cx="2343911" cy="338554"/>
          </a:xfrm>
          <a:prstGeom prst="rect">
            <a:avLst/>
          </a:prstGeom>
        </p:spPr>
        <p:txBody>
          <a:bodyPr wrap="none">
            <a:spAutoFit/>
          </a:bodyPr>
          <a:lstStyle/>
          <a:p>
            <a:r>
              <a:rPr lang="en-US" sz="1600" dirty="0"/>
              <a:t>https://</a:t>
            </a:r>
            <a:r>
              <a:rPr lang="en-US" sz="1600" dirty="0" err="1"/>
              <a:t>david.ncifcrf.gov</a:t>
            </a:r>
            <a:r>
              <a:rPr lang="en-US" sz="1600" dirty="0"/>
              <a:t>/</a:t>
            </a:r>
            <a:endParaRPr lang="en-US" sz="1600" dirty="0"/>
          </a:p>
        </p:txBody>
      </p:sp>
      <p:sp>
        <p:nvSpPr>
          <p:cNvPr id="7" name="Rectangle 6"/>
          <p:cNvSpPr/>
          <p:nvPr/>
        </p:nvSpPr>
        <p:spPr>
          <a:xfrm>
            <a:off x="664600" y="1326469"/>
            <a:ext cx="3366178" cy="338554"/>
          </a:xfrm>
          <a:prstGeom prst="rect">
            <a:avLst/>
          </a:prstGeom>
        </p:spPr>
        <p:txBody>
          <a:bodyPr wrap="none">
            <a:spAutoFit/>
          </a:bodyPr>
          <a:lstStyle/>
          <a:p>
            <a:r>
              <a:rPr lang="en-US" sz="1600" dirty="0"/>
              <a:t>http://</a:t>
            </a:r>
            <a:r>
              <a:rPr lang="en-US" sz="1600" dirty="0" err="1"/>
              <a:t>amp.pharm.mssm.edu</a:t>
            </a:r>
            <a:r>
              <a:rPr lang="en-US" sz="1600" dirty="0"/>
              <a:t>/</a:t>
            </a:r>
            <a:r>
              <a:rPr lang="en-US" sz="1600" dirty="0" err="1"/>
              <a:t>Enrichr</a:t>
            </a:r>
            <a:r>
              <a:rPr lang="en-US" sz="1600" dirty="0"/>
              <a:t>/</a:t>
            </a:r>
          </a:p>
        </p:txBody>
      </p:sp>
      <p:sp>
        <p:nvSpPr>
          <p:cNvPr id="3" name="Slide Number Placeholder 2"/>
          <p:cNvSpPr>
            <a:spLocks noGrp="1"/>
          </p:cNvSpPr>
          <p:nvPr>
            <p:ph type="sldNum" sz="quarter" idx="12"/>
          </p:nvPr>
        </p:nvSpPr>
        <p:spPr/>
        <p:txBody>
          <a:bodyPr/>
          <a:lstStyle/>
          <a:p>
            <a:fld id="{97DED537-10C4-8C40-8E87-51060FF45365}" type="slidenum">
              <a:rPr lang="sv-SE" smtClean="0">
                <a:solidFill>
                  <a:prstClr val="black">
                    <a:tint val="75000"/>
                  </a:prstClr>
                </a:solidFill>
              </a:rPr>
              <a:pPr/>
              <a:t>18</a:t>
            </a:fld>
            <a:endParaRPr lang="sv-SE">
              <a:solidFill>
                <a:prstClr val="black">
                  <a:tint val="75000"/>
                </a:prstClr>
              </a:solidFill>
            </a:endParaRPr>
          </a:p>
        </p:txBody>
      </p:sp>
    </p:spTree>
    <p:extLst>
      <p:ext uri="{BB962C8B-B14F-4D97-AF65-F5344CB8AC3E}">
        <p14:creationId xmlns:p14="http://schemas.microsoft.com/office/powerpoint/2010/main" val="4483011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p:txBody>
          <a:bodyPr/>
          <a:lstStyle/>
          <a:p>
            <a:r>
              <a:rPr lang="en-US" dirty="0" smtClean="0"/>
              <a:t>Overrepresentation analysis</a:t>
            </a:r>
            <a:endParaRPr lang="en-US" dirty="0"/>
          </a:p>
        </p:txBody>
      </p:sp>
      <p:sp>
        <p:nvSpPr>
          <p:cNvPr id="3" name="Content Placeholder 2"/>
          <p:cNvSpPr>
            <a:spLocks noGrp="1"/>
          </p:cNvSpPr>
          <p:nvPr>
            <p:ph idx="4294967295"/>
          </p:nvPr>
        </p:nvSpPr>
        <p:spPr>
          <a:xfrm>
            <a:off x="553616" y="1552316"/>
            <a:ext cx="8229600" cy="4525963"/>
          </a:xfrm>
        </p:spPr>
        <p:txBody>
          <a:bodyPr/>
          <a:lstStyle/>
          <a:p>
            <a:r>
              <a:rPr lang="en-US" dirty="0" smtClean="0"/>
              <a:t>Requires a cutoff (arbitrary)</a:t>
            </a:r>
          </a:p>
          <a:p>
            <a:r>
              <a:rPr lang="en-US" dirty="0" smtClean="0"/>
              <a:t>Omits the actual values of the gene-level statistics</a:t>
            </a:r>
          </a:p>
          <a:p>
            <a:r>
              <a:rPr lang="en-US" dirty="0" smtClean="0"/>
              <a:t>Good for e.g. overlap of significant genes in two comparisons</a:t>
            </a:r>
          </a:p>
          <a:p>
            <a:r>
              <a:rPr lang="en-US" dirty="0" smtClean="0"/>
              <a:t>Computationally fast</a:t>
            </a:r>
          </a:p>
          <a:p>
            <a:r>
              <a:rPr lang="en-US" dirty="0" smtClean="0"/>
              <a:t>In general, it is recommended to use some kind of gene-set analysis. This will use all gene-level data and can detect small but coordinate changes that collectively contribute to some biological process</a:t>
            </a:r>
            <a:endParaRPr lang="en-US" dirty="0"/>
          </a:p>
        </p:txBody>
      </p:sp>
      <p:sp>
        <p:nvSpPr>
          <p:cNvPr id="2" name="Slide Number Placeholder 1"/>
          <p:cNvSpPr>
            <a:spLocks noGrp="1"/>
          </p:cNvSpPr>
          <p:nvPr>
            <p:ph type="sldNum" sz="quarter" idx="12"/>
          </p:nvPr>
        </p:nvSpPr>
        <p:spPr/>
        <p:txBody>
          <a:bodyPr/>
          <a:lstStyle/>
          <a:p>
            <a:fld id="{97DED537-10C4-8C40-8E87-51060FF45365}" type="slidenum">
              <a:rPr lang="sv-SE" smtClean="0">
                <a:solidFill>
                  <a:prstClr val="black">
                    <a:tint val="75000"/>
                  </a:prstClr>
                </a:solidFill>
              </a:rPr>
              <a:pPr/>
              <a:t>19</a:t>
            </a:fld>
            <a:endParaRPr lang="sv-SE">
              <a:solidFill>
                <a:prstClr val="black">
                  <a:tint val="75000"/>
                </a:prstClr>
              </a:solidFill>
            </a:endParaRPr>
          </a:p>
        </p:txBody>
      </p:sp>
    </p:spTree>
    <p:extLst>
      <p:ext uri="{BB962C8B-B14F-4D97-AF65-F5344CB8AC3E}">
        <p14:creationId xmlns:p14="http://schemas.microsoft.com/office/powerpoint/2010/main" val="36177078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5" name="TextBox 4"/>
          <p:cNvSpPr txBox="1"/>
          <p:nvPr/>
        </p:nvSpPr>
        <p:spPr>
          <a:xfrm>
            <a:off x="1508166" y="4720442"/>
            <a:ext cx="6265882" cy="369332"/>
          </a:xfrm>
          <a:prstGeom prst="rect">
            <a:avLst/>
          </a:prstGeom>
          <a:noFill/>
        </p:spPr>
        <p:txBody>
          <a:bodyPr wrap="none" rtlCol="0">
            <a:spAutoFit/>
          </a:bodyPr>
          <a:lstStyle/>
          <a:p>
            <a:r>
              <a:rPr lang="en-US" dirty="0" smtClean="0"/>
              <a:t>Will try to be practical, without getting to the detail of code-level</a:t>
            </a:r>
          </a:p>
        </p:txBody>
      </p:sp>
      <p:sp>
        <p:nvSpPr>
          <p:cNvPr id="6" name="TextBox 5"/>
          <p:cNvSpPr txBox="1"/>
          <p:nvPr/>
        </p:nvSpPr>
        <p:spPr>
          <a:xfrm>
            <a:off x="658658" y="1559859"/>
            <a:ext cx="6947992" cy="1938992"/>
          </a:xfrm>
          <a:prstGeom prst="rect">
            <a:avLst/>
          </a:prstGeom>
          <a:noFill/>
        </p:spPr>
        <p:txBody>
          <a:bodyPr wrap="none" rtlCol="0">
            <a:spAutoFit/>
          </a:bodyPr>
          <a:lstStyle/>
          <a:p>
            <a:pPr marL="285750" indent="-285750">
              <a:buFont typeface="Arial" charset="0"/>
              <a:buChar char="•"/>
            </a:pPr>
            <a:r>
              <a:rPr lang="en-US" sz="2400" dirty="0" smtClean="0">
                <a:latin typeface="Calibri" charset="0"/>
                <a:ea typeface="Calibri" charset="0"/>
                <a:cs typeface="Calibri" charset="0"/>
              </a:rPr>
              <a:t>Gene-set </a:t>
            </a:r>
            <a:r>
              <a:rPr lang="en-US" sz="2400" dirty="0" smtClean="0">
                <a:latin typeface="Calibri" charset="0"/>
                <a:ea typeface="Calibri" charset="0"/>
                <a:cs typeface="Calibri" charset="0"/>
              </a:rPr>
              <a:t>analysis - What and why?</a:t>
            </a:r>
          </a:p>
          <a:p>
            <a:pPr marL="285750" indent="-285750">
              <a:buFont typeface="Arial" charset="0"/>
              <a:buChar char="•"/>
            </a:pPr>
            <a:r>
              <a:rPr lang="en-US" sz="2400" dirty="0" smtClean="0">
                <a:latin typeface="Calibri" charset="0"/>
                <a:ea typeface="Calibri" charset="0"/>
                <a:cs typeface="Calibri" charset="0"/>
              </a:rPr>
              <a:t>Gene-set collections</a:t>
            </a:r>
          </a:p>
          <a:p>
            <a:pPr marL="285750" indent="-285750">
              <a:buFont typeface="Arial" charset="0"/>
              <a:buChar char="•"/>
            </a:pPr>
            <a:r>
              <a:rPr lang="en-US" sz="2400" dirty="0" smtClean="0">
                <a:latin typeface="Calibri" charset="0"/>
                <a:ea typeface="Calibri" charset="0"/>
                <a:cs typeface="Calibri" charset="0"/>
              </a:rPr>
              <a:t>Methods for GSA</a:t>
            </a:r>
          </a:p>
          <a:p>
            <a:pPr marL="285750" indent="-285750">
              <a:buFont typeface="Arial" charset="0"/>
              <a:buChar char="•"/>
            </a:pPr>
            <a:r>
              <a:rPr lang="en-US" sz="2400" dirty="0">
                <a:latin typeface="Calibri" charset="0"/>
                <a:ea typeface="Calibri" charset="0"/>
                <a:cs typeface="Calibri" charset="0"/>
              </a:rPr>
              <a:t>G</a:t>
            </a:r>
            <a:r>
              <a:rPr lang="en-US" sz="2400" dirty="0" smtClean="0">
                <a:latin typeface="Calibri" charset="0"/>
                <a:ea typeface="Calibri" charset="0"/>
                <a:cs typeface="Calibri" charset="0"/>
              </a:rPr>
              <a:t>ene-set directionality, overlap/interactions, biases</a:t>
            </a:r>
          </a:p>
          <a:p>
            <a:pPr marL="285750" indent="-285750">
              <a:buFont typeface="Arial" charset="0"/>
              <a:buChar char="•"/>
            </a:pPr>
            <a:r>
              <a:rPr lang="en-US" sz="2400" dirty="0" smtClean="0">
                <a:latin typeface="Calibri" charset="0"/>
                <a:ea typeface="Calibri" charset="0"/>
                <a:cs typeface="Calibri" charset="0"/>
              </a:rPr>
              <a:t>Things to consider</a:t>
            </a:r>
          </a:p>
        </p:txBody>
      </p:sp>
      <p:sp>
        <p:nvSpPr>
          <p:cNvPr id="3" name="Slide Number Placeholder 2"/>
          <p:cNvSpPr>
            <a:spLocks noGrp="1"/>
          </p:cNvSpPr>
          <p:nvPr>
            <p:ph type="sldNum" sz="quarter" idx="12"/>
          </p:nvPr>
        </p:nvSpPr>
        <p:spPr/>
        <p:txBody>
          <a:bodyPr/>
          <a:lstStyle/>
          <a:p>
            <a:fld id="{97DED537-10C4-8C40-8E87-51060FF45365}" type="slidenum">
              <a:rPr lang="sv-SE" smtClean="0">
                <a:solidFill>
                  <a:prstClr val="black">
                    <a:tint val="75000"/>
                  </a:prstClr>
                </a:solidFill>
              </a:rPr>
              <a:pPr/>
              <a:t>2</a:t>
            </a:fld>
            <a:endParaRPr lang="sv-SE">
              <a:solidFill>
                <a:prstClr val="black">
                  <a:tint val="75000"/>
                </a:prstClr>
              </a:solidFill>
            </a:endParaRPr>
          </a:p>
        </p:txBody>
      </p:sp>
    </p:spTree>
    <p:extLst>
      <p:ext uri="{BB962C8B-B14F-4D97-AF65-F5344CB8AC3E}">
        <p14:creationId xmlns:p14="http://schemas.microsoft.com/office/powerpoint/2010/main" val="318910775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GSA</a:t>
            </a:r>
            <a:r>
              <a:rPr lang="en-US" dirty="0" smtClean="0"/>
              <a:t>: a simple example</a:t>
            </a:r>
            <a:endParaRPr lang="en-US" dirty="0"/>
          </a:p>
        </p:txBody>
      </p:sp>
      <p:grpSp>
        <p:nvGrpSpPr>
          <p:cNvPr id="7" name="Group 6"/>
          <p:cNvGrpSpPr/>
          <p:nvPr/>
        </p:nvGrpSpPr>
        <p:grpSpPr>
          <a:xfrm>
            <a:off x="2726786" y="3594462"/>
            <a:ext cx="1291564" cy="2003256"/>
            <a:chOff x="5295894" y="1638300"/>
            <a:chExt cx="1291564" cy="2003256"/>
          </a:xfrm>
          <a:solidFill>
            <a:srgbClr val="216BFF"/>
          </a:solidFill>
        </p:grpSpPr>
        <p:sp>
          <p:nvSpPr>
            <p:cNvPr id="8" name="Oval 7"/>
            <p:cNvSpPr/>
            <p:nvPr/>
          </p:nvSpPr>
          <p:spPr>
            <a:xfrm rot="16200000">
              <a:off x="6153229" y="1798319"/>
              <a:ext cx="434229" cy="434229"/>
            </a:xfrm>
            <a:prstGeom prst="ellipse">
              <a:avLst/>
            </a:prstGeom>
            <a:grpFill/>
            <a:ln>
              <a:solidFill>
                <a:srgbClr val="216B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nvGrpSpPr>
            <p:cNvPr id="9" name="Group 8"/>
            <p:cNvGrpSpPr/>
            <p:nvPr/>
          </p:nvGrpSpPr>
          <p:grpSpPr>
            <a:xfrm>
              <a:off x="5295894" y="1638300"/>
              <a:ext cx="857335" cy="2003256"/>
              <a:chOff x="5143494" y="1485900"/>
              <a:chExt cx="857335" cy="2003256"/>
            </a:xfrm>
            <a:grpFill/>
          </p:grpSpPr>
          <p:cxnSp>
            <p:nvCxnSpPr>
              <p:cNvPr id="10" name="Straight Connector 9"/>
              <p:cNvCxnSpPr/>
              <p:nvPr/>
            </p:nvCxnSpPr>
            <p:spPr>
              <a:xfrm>
                <a:off x="5143500" y="1485900"/>
                <a:ext cx="857329" cy="377133"/>
              </a:xfrm>
              <a:prstGeom prst="line">
                <a:avLst/>
              </a:prstGeom>
              <a:grpFill/>
              <a:ln w="3175">
                <a:solidFill>
                  <a:srgbClr val="216BFF"/>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5143500" y="1778523"/>
                <a:ext cx="857329" cy="84510"/>
              </a:xfrm>
              <a:prstGeom prst="line">
                <a:avLst/>
              </a:prstGeom>
              <a:grpFill/>
              <a:ln w="3175">
                <a:solidFill>
                  <a:srgbClr val="216BFF"/>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V="1">
                <a:off x="5143499" y="1863033"/>
                <a:ext cx="857330" cy="349719"/>
              </a:xfrm>
              <a:prstGeom prst="line">
                <a:avLst/>
              </a:prstGeom>
              <a:grpFill/>
              <a:ln w="3175">
                <a:solidFill>
                  <a:srgbClr val="216BFF"/>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flipV="1">
                <a:off x="5143500" y="1863033"/>
                <a:ext cx="857329" cy="233546"/>
              </a:xfrm>
              <a:prstGeom prst="line">
                <a:avLst/>
              </a:prstGeom>
              <a:grpFill/>
              <a:ln w="3175">
                <a:solidFill>
                  <a:srgbClr val="216BFF"/>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flipV="1">
                <a:off x="5143498" y="1863033"/>
                <a:ext cx="857331" cy="983598"/>
              </a:xfrm>
              <a:prstGeom prst="line">
                <a:avLst/>
              </a:prstGeom>
              <a:grpFill/>
              <a:ln w="3175">
                <a:solidFill>
                  <a:srgbClr val="216BFF"/>
                </a:solidFill>
              </a:ln>
              <a:effectLst/>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flipV="1">
                <a:off x="5143497" y="1863033"/>
                <a:ext cx="857332" cy="929519"/>
              </a:xfrm>
              <a:prstGeom prst="line">
                <a:avLst/>
              </a:prstGeom>
              <a:grpFill/>
              <a:ln w="3175">
                <a:solidFill>
                  <a:srgbClr val="216BFF"/>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flipV="1">
                <a:off x="5143500" y="1863033"/>
                <a:ext cx="857329" cy="882656"/>
              </a:xfrm>
              <a:prstGeom prst="line">
                <a:avLst/>
              </a:prstGeom>
              <a:grpFill/>
              <a:ln w="3175">
                <a:solidFill>
                  <a:srgbClr val="216BFF"/>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V="1">
                <a:off x="5143494" y="1863033"/>
                <a:ext cx="857335" cy="853879"/>
              </a:xfrm>
              <a:prstGeom prst="line">
                <a:avLst/>
              </a:prstGeom>
              <a:grpFill/>
              <a:ln w="3175">
                <a:solidFill>
                  <a:srgbClr val="216BFF"/>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flipV="1">
                <a:off x="5143500" y="1863033"/>
                <a:ext cx="857329" cy="1626123"/>
              </a:xfrm>
              <a:prstGeom prst="line">
                <a:avLst/>
              </a:prstGeom>
              <a:grpFill/>
              <a:ln w="3175">
                <a:solidFill>
                  <a:srgbClr val="216BFF"/>
                </a:solidFill>
              </a:ln>
              <a:effectLst/>
            </p:spPr>
            <p:style>
              <a:lnRef idx="2">
                <a:schemeClr val="accent1"/>
              </a:lnRef>
              <a:fillRef idx="0">
                <a:schemeClr val="accent1"/>
              </a:fillRef>
              <a:effectRef idx="1">
                <a:schemeClr val="accent1"/>
              </a:effectRef>
              <a:fontRef idx="minor">
                <a:schemeClr val="tx1"/>
              </a:fontRef>
            </p:style>
          </p:cxnSp>
        </p:grpSp>
      </p:grpSp>
      <p:grpSp>
        <p:nvGrpSpPr>
          <p:cNvPr id="19" name="Group 18"/>
          <p:cNvGrpSpPr/>
          <p:nvPr/>
        </p:nvGrpSpPr>
        <p:grpSpPr>
          <a:xfrm>
            <a:off x="2726786" y="4239788"/>
            <a:ext cx="1508680" cy="1711178"/>
            <a:chOff x="5295892" y="2283676"/>
            <a:chExt cx="1508680" cy="1711178"/>
          </a:xfrm>
          <a:solidFill>
            <a:srgbClr val="FF0000"/>
          </a:solidFill>
        </p:grpSpPr>
        <p:sp>
          <p:nvSpPr>
            <p:cNvPr id="20" name="Oval 19"/>
            <p:cNvSpPr/>
            <p:nvPr/>
          </p:nvSpPr>
          <p:spPr>
            <a:xfrm rot="16200000">
              <a:off x="6370343" y="2651874"/>
              <a:ext cx="434229" cy="434229"/>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nvGrpSpPr>
            <p:cNvPr id="21" name="Group 20"/>
            <p:cNvGrpSpPr/>
            <p:nvPr/>
          </p:nvGrpSpPr>
          <p:grpSpPr>
            <a:xfrm>
              <a:off x="5295892" y="2283676"/>
              <a:ext cx="1074451" cy="1711178"/>
              <a:chOff x="5143492" y="2131276"/>
              <a:chExt cx="1074451" cy="1711178"/>
            </a:xfrm>
            <a:grpFill/>
          </p:grpSpPr>
          <p:cxnSp>
            <p:nvCxnSpPr>
              <p:cNvPr id="22" name="Straight Connector 21"/>
              <p:cNvCxnSpPr/>
              <p:nvPr/>
            </p:nvCxnSpPr>
            <p:spPr>
              <a:xfrm>
                <a:off x="5143500" y="2131276"/>
                <a:ext cx="1074443" cy="585312"/>
              </a:xfrm>
              <a:prstGeom prst="line">
                <a:avLst/>
              </a:prstGeom>
              <a:grpFill/>
              <a:ln w="3175">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5143500" y="2466309"/>
                <a:ext cx="1074443" cy="250279"/>
              </a:xfrm>
              <a:prstGeom prst="line">
                <a:avLst/>
              </a:prstGeom>
              <a:grpFill/>
              <a:ln w="3175">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flipV="1">
                <a:off x="5143494" y="2716588"/>
                <a:ext cx="1074449" cy="262647"/>
              </a:xfrm>
              <a:prstGeom prst="line">
                <a:avLst/>
              </a:prstGeom>
              <a:grpFill/>
              <a:ln w="3175">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flipV="1">
                <a:off x="5143500" y="2716588"/>
                <a:ext cx="1074443" cy="351866"/>
              </a:xfrm>
              <a:prstGeom prst="line">
                <a:avLst/>
              </a:prstGeom>
              <a:grpFill/>
              <a:ln w="3175">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flipV="1">
                <a:off x="5143493" y="2716588"/>
                <a:ext cx="1074450" cy="484936"/>
              </a:xfrm>
              <a:prstGeom prst="line">
                <a:avLst/>
              </a:prstGeom>
              <a:grpFill/>
              <a:ln w="3175">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flipV="1">
                <a:off x="5143500" y="2716588"/>
                <a:ext cx="1074443" cy="567081"/>
              </a:xfrm>
              <a:prstGeom prst="line">
                <a:avLst/>
              </a:prstGeom>
              <a:grpFill/>
              <a:ln w="3175">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flipV="1">
                <a:off x="5143492" y="2716588"/>
                <a:ext cx="1074451" cy="930996"/>
              </a:xfrm>
              <a:prstGeom prst="line">
                <a:avLst/>
              </a:prstGeom>
              <a:grpFill/>
              <a:ln w="3175">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flipV="1">
                <a:off x="5143500" y="2716588"/>
                <a:ext cx="1074443" cy="1125866"/>
              </a:xfrm>
              <a:prstGeom prst="line">
                <a:avLst/>
              </a:prstGeom>
              <a:grpFill/>
              <a:ln w="3175">
                <a:solidFill>
                  <a:srgbClr val="FF0000"/>
                </a:solidFill>
              </a:ln>
              <a:effectLst/>
            </p:spPr>
            <p:style>
              <a:lnRef idx="2">
                <a:schemeClr val="accent1"/>
              </a:lnRef>
              <a:fillRef idx="0">
                <a:schemeClr val="accent1"/>
              </a:fillRef>
              <a:effectRef idx="1">
                <a:schemeClr val="accent1"/>
              </a:effectRef>
              <a:fontRef idx="minor">
                <a:schemeClr val="tx1"/>
              </a:fontRef>
            </p:style>
          </p:cxnSp>
        </p:grpSp>
      </p:grpSp>
      <p:grpSp>
        <p:nvGrpSpPr>
          <p:cNvPr id="30" name="Group 29"/>
          <p:cNvGrpSpPr/>
          <p:nvPr/>
        </p:nvGrpSpPr>
        <p:grpSpPr>
          <a:xfrm>
            <a:off x="166744" y="3147397"/>
            <a:ext cx="2562806" cy="3010127"/>
            <a:chOff x="454714" y="1038885"/>
            <a:chExt cx="2562806" cy="3010127"/>
          </a:xfrm>
        </p:grpSpPr>
        <p:grpSp>
          <p:nvGrpSpPr>
            <p:cNvPr id="31" name="Group 30"/>
            <p:cNvGrpSpPr/>
            <p:nvPr/>
          </p:nvGrpSpPr>
          <p:grpSpPr>
            <a:xfrm>
              <a:off x="454714" y="1038885"/>
              <a:ext cx="2439609" cy="3010127"/>
              <a:chOff x="695783" y="1620776"/>
              <a:chExt cx="2439609" cy="3010127"/>
            </a:xfrm>
          </p:grpSpPr>
          <p:grpSp>
            <p:nvGrpSpPr>
              <p:cNvPr id="33" name="Group 32"/>
              <p:cNvGrpSpPr/>
              <p:nvPr/>
            </p:nvGrpSpPr>
            <p:grpSpPr>
              <a:xfrm>
                <a:off x="695783" y="1974725"/>
                <a:ext cx="1481226" cy="2656178"/>
                <a:chOff x="-931858" y="2361448"/>
                <a:chExt cx="1859174" cy="3333926"/>
              </a:xfrm>
            </p:grpSpPr>
            <p:pic>
              <p:nvPicPr>
                <p:cNvPr id="37" name="Picture 10" descr="http://upload.wikimedia.org/wikipedia/commons/b/bb/DNA_ORF.gif"/>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t="-325" b="30961"/>
                <a:stretch/>
              </p:blipFill>
              <p:spPr bwMode="auto">
                <a:xfrm rot="16200000" flipH="1">
                  <a:off x="-1713099" y="3200879"/>
                  <a:ext cx="3275736" cy="1713254"/>
                </a:xfrm>
                <a:prstGeom prst="rect">
                  <a:avLst/>
                </a:prstGeom>
                <a:noFill/>
                <a:extLst>
                  <a:ext uri="{909E8E84-426E-40DD-AFC4-6F175D3DCCD1}">
                    <a14:hiddenFill xmlns:a14="http://schemas.microsoft.com/office/drawing/2010/main">
                      <a:solidFill>
                        <a:srgbClr val="FFFFFF"/>
                      </a:solidFill>
                    </a14:hiddenFill>
                  </a:ext>
                </a:extLst>
              </p:spPr>
            </p:pic>
            <p:sp>
              <p:nvSpPr>
                <p:cNvPr id="38" name="Rectangle 37"/>
                <p:cNvSpPr/>
                <p:nvPr/>
              </p:nvSpPr>
              <p:spPr>
                <a:xfrm>
                  <a:off x="478429" y="2361448"/>
                  <a:ext cx="448887" cy="206923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34" name="Picture 2" descr="http://gdac.broadinstitute.org/runs/analyses__2012_04_25/reports/cancer/GBM/mRNA/clustering_Consensus/GBM.geneheatmaptopgenes.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6720" t="26785" r="60216" b="1632"/>
              <a:stretch/>
            </p:blipFill>
            <p:spPr bwMode="auto">
              <a:xfrm>
                <a:off x="2105965" y="1974725"/>
                <a:ext cx="603984" cy="2647512"/>
              </a:xfrm>
              <a:prstGeom prst="rect">
                <a:avLst/>
              </a:prstGeom>
              <a:noFill/>
              <a:extLst>
                <a:ext uri="{909E8E84-426E-40DD-AFC4-6F175D3DCCD1}">
                  <a14:hiddenFill xmlns:a14="http://schemas.microsoft.com/office/drawing/2010/main">
                    <a:solidFill>
                      <a:srgbClr val="FFFFFF"/>
                    </a:solidFill>
                  </a14:hiddenFill>
                </a:ext>
              </a:extLst>
            </p:spPr>
          </p:pic>
          <p:sp>
            <p:nvSpPr>
              <p:cNvPr id="35" name="TextBox 34"/>
              <p:cNvSpPr txBox="1"/>
              <p:nvPr/>
            </p:nvSpPr>
            <p:spPr>
              <a:xfrm>
                <a:off x="2351203" y="1620776"/>
                <a:ext cx="784189" cy="307777"/>
              </a:xfrm>
              <a:prstGeom prst="rect">
                <a:avLst/>
              </a:prstGeom>
              <a:noFill/>
            </p:spPr>
            <p:txBody>
              <a:bodyPr wrap="none" rtlCol="0">
                <a:spAutoFit/>
              </a:bodyPr>
              <a:lstStyle/>
              <a:p>
                <a:r>
                  <a:rPr lang="sv-SE" sz="1400" dirty="0" err="1" smtClean="0">
                    <a:latin typeface="Calibri Light" panose="020F0302020204030204" pitchFamily="34" charset="0"/>
                  </a:rPr>
                  <a:t>Samples</a:t>
                </a:r>
                <a:endParaRPr lang="en-US" sz="1400" dirty="0">
                  <a:latin typeface="Calibri Light" panose="020F0302020204030204" pitchFamily="34" charset="0"/>
                </a:endParaRPr>
              </a:p>
            </p:txBody>
          </p:sp>
          <p:sp>
            <p:nvSpPr>
              <p:cNvPr id="36" name="TextBox 35"/>
              <p:cNvSpPr txBox="1"/>
              <p:nvPr/>
            </p:nvSpPr>
            <p:spPr>
              <a:xfrm rot="16200000">
                <a:off x="1634522" y="3144592"/>
                <a:ext cx="635110" cy="307777"/>
              </a:xfrm>
              <a:prstGeom prst="rect">
                <a:avLst/>
              </a:prstGeom>
              <a:noFill/>
            </p:spPr>
            <p:txBody>
              <a:bodyPr wrap="none" rtlCol="0">
                <a:spAutoFit/>
              </a:bodyPr>
              <a:lstStyle/>
              <a:p>
                <a:r>
                  <a:rPr lang="sv-SE" sz="1400" dirty="0" smtClean="0">
                    <a:latin typeface="Calibri Light" panose="020F0302020204030204" pitchFamily="34" charset="0"/>
                  </a:rPr>
                  <a:t>Genes</a:t>
                </a:r>
                <a:endParaRPr lang="en-US" sz="1400" dirty="0">
                  <a:latin typeface="Calibri Light" panose="020F0302020204030204" pitchFamily="34" charset="0"/>
                </a:endParaRPr>
              </a:p>
            </p:txBody>
          </p:sp>
        </p:grpSp>
        <p:pic>
          <p:nvPicPr>
            <p:cNvPr id="32" name="Picture 2" descr="http://gdac.broadinstitute.org/runs/analyses__2012_04_25/reports/cancer/GBM/mRNA/clustering_Consensus/GBM.geneheatmaptopgenes.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84940" t="26785" r="3193" b="1632"/>
            <a:stretch/>
          </p:blipFill>
          <p:spPr bwMode="auto">
            <a:xfrm>
              <a:off x="2468880" y="1394524"/>
              <a:ext cx="548640" cy="2647512"/>
            </a:xfrm>
            <a:prstGeom prst="rect">
              <a:avLst/>
            </a:prstGeom>
            <a:noFill/>
            <a:extLst>
              <a:ext uri="{909E8E84-426E-40DD-AFC4-6F175D3DCCD1}">
                <a14:hiddenFill xmlns:a14="http://schemas.microsoft.com/office/drawing/2010/main">
                  <a:solidFill>
                    <a:srgbClr val="FFFFFF"/>
                  </a:solidFill>
                </a14:hiddenFill>
              </a:ext>
            </a:extLst>
          </p:spPr>
        </p:pic>
      </p:grpSp>
      <p:sp>
        <p:nvSpPr>
          <p:cNvPr id="39" name="TextBox 38"/>
          <p:cNvSpPr txBox="1"/>
          <p:nvPr/>
        </p:nvSpPr>
        <p:spPr>
          <a:xfrm>
            <a:off x="4057867" y="3777122"/>
            <a:ext cx="1200970" cy="338554"/>
          </a:xfrm>
          <a:prstGeom prst="rect">
            <a:avLst/>
          </a:prstGeom>
          <a:noFill/>
        </p:spPr>
        <p:txBody>
          <a:bodyPr wrap="none" rtlCol="0">
            <a:spAutoFit/>
          </a:bodyPr>
          <a:lstStyle/>
          <a:p>
            <a:r>
              <a:rPr lang="en-US" sz="1600" smtClean="0"/>
              <a:t>Gene-set 1</a:t>
            </a:r>
            <a:endParaRPr lang="en-US" sz="1600"/>
          </a:p>
        </p:txBody>
      </p:sp>
      <p:sp>
        <p:nvSpPr>
          <p:cNvPr id="40" name="TextBox 39"/>
          <p:cNvSpPr txBox="1"/>
          <p:nvPr/>
        </p:nvSpPr>
        <p:spPr>
          <a:xfrm>
            <a:off x="4281544" y="4627392"/>
            <a:ext cx="1200970" cy="338554"/>
          </a:xfrm>
          <a:prstGeom prst="rect">
            <a:avLst/>
          </a:prstGeom>
          <a:noFill/>
        </p:spPr>
        <p:txBody>
          <a:bodyPr wrap="none" rtlCol="0">
            <a:spAutoFit/>
          </a:bodyPr>
          <a:lstStyle/>
          <a:p>
            <a:r>
              <a:rPr lang="en-US" sz="1600" dirty="0" smtClean="0"/>
              <a:t>Gene-set 2</a:t>
            </a:r>
            <a:endParaRPr lang="en-US" sz="1600" dirty="0"/>
          </a:p>
        </p:txBody>
      </p:sp>
      <mc:AlternateContent xmlns:mc="http://schemas.openxmlformats.org/markup-compatibility/2006" xmlns:a14="http://schemas.microsoft.com/office/drawing/2010/main">
        <mc:Choice Requires="a14">
          <p:sp>
            <p:nvSpPr>
              <p:cNvPr id="41" name="TextBox 40"/>
              <p:cNvSpPr txBox="1"/>
              <p:nvPr/>
            </p:nvSpPr>
            <p:spPr>
              <a:xfrm>
                <a:off x="4883856" y="2728897"/>
                <a:ext cx="151977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sv-SE" b="0" i="1" smtClean="0">
                              <a:latin typeface="Cambria Math" charset="0"/>
                            </a:rPr>
                            <m:t>𝑆</m:t>
                          </m:r>
                        </m:e>
                        <m:sub>
                          <m:r>
                            <a:rPr lang="sv-SE" b="0" i="1" smtClean="0">
                              <a:latin typeface="Cambria Math" charset="0"/>
                            </a:rPr>
                            <m:t>𝑖</m:t>
                          </m:r>
                        </m:sub>
                      </m:sSub>
                      <m:r>
                        <a:rPr lang="sv-SE" b="0" i="1" smtClean="0">
                          <a:latin typeface="Cambria Math" charset="0"/>
                        </a:rPr>
                        <m:t>=</m:t>
                      </m:r>
                      <m:r>
                        <a:rPr lang="sv-SE" b="0" i="1" smtClean="0">
                          <a:latin typeface="Cambria Math" charset="0"/>
                        </a:rPr>
                        <m:t>𝑚𝑒𝑎𝑛</m:t>
                      </m:r>
                      <m:r>
                        <a:rPr lang="sv-SE" b="0" i="1" smtClean="0">
                          <a:latin typeface="Cambria Math" charset="0"/>
                        </a:rPr>
                        <m:t>(</m:t>
                      </m:r>
                      <m:sSub>
                        <m:sSubPr>
                          <m:ctrlPr>
                            <a:rPr lang="en-US" b="0" i="1" smtClean="0">
                              <a:latin typeface="Cambria Math" charset="0"/>
                            </a:rPr>
                          </m:ctrlPr>
                        </m:sSubPr>
                        <m:e>
                          <m:r>
                            <a:rPr lang="sv-SE" b="0" i="1" smtClean="0">
                              <a:latin typeface="Cambria Math" charset="0"/>
                            </a:rPr>
                            <m:t>𝐺</m:t>
                          </m:r>
                        </m:e>
                        <m:sub>
                          <m:r>
                            <a:rPr lang="sv-SE" b="0" i="1" smtClean="0">
                              <a:latin typeface="Cambria Math" charset="0"/>
                            </a:rPr>
                            <m:t>𝑖</m:t>
                          </m:r>
                        </m:sub>
                      </m:sSub>
                      <m:r>
                        <a:rPr lang="sv-SE" b="0" i="1" smtClean="0">
                          <a:latin typeface="Cambria Math" charset="0"/>
                        </a:rPr>
                        <m:t>)</m:t>
                      </m:r>
                    </m:oMath>
                  </m:oMathPara>
                </a14:m>
                <a:endParaRPr lang="en-US" dirty="0"/>
              </a:p>
            </p:txBody>
          </p:sp>
        </mc:Choice>
        <mc:Fallback xmlns="">
          <p:sp>
            <p:nvSpPr>
              <p:cNvPr id="41" name="TextBox 40"/>
              <p:cNvSpPr txBox="1">
                <a:spLocks noRot="1" noChangeAspect="1" noMove="1" noResize="1" noEditPoints="1" noAdjustHandles="1" noChangeArrowheads="1" noChangeShapeType="1" noTextEdit="1"/>
              </p:cNvSpPr>
              <p:nvPr/>
            </p:nvSpPr>
            <p:spPr>
              <a:xfrm>
                <a:off x="4883856" y="2728897"/>
                <a:ext cx="1519775" cy="276999"/>
              </a:xfrm>
              <a:prstGeom prst="rect">
                <a:avLst/>
              </a:prstGeom>
              <a:blipFill rotWithShape="0">
                <a:blip r:embed="rId6"/>
                <a:stretch>
                  <a:fillRect l="-3213" t="-2222" r="-5622" b="-37778"/>
                </a:stretch>
              </a:blipFill>
            </p:spPr>
            <p:txBody>
              <a:bodyPr/>
              <a:lstStyle/>
              <a:p>
                <a:r>
                  <a:rPr lang="en-US">
                    <a:noFill/>
                  </a:rPr>
                  <a:t> </a:t>
                </a:r>
              </a:p>
            </p:txBody>
          </p:sp>
        </mc:Fallback>
      </mc:AlternateContent>
      <p:sp>
        <p:nvSpPr>
          <p:cNvPr id="43" name="TextBox 42"/>
          <p:cNvSpPr txBox="1"/>
          <p:nvPr/>
        </p:nvSpPr>
        <p:spPr>
          <a:xfrm>
            <a:off x="3048638" y="1532873"/>
            <a:ext cx="6095362" cy="584775"/>
          </a:xfrm>
          <a:prstGeom prst="rect">
            <a:avLst/>
          </a:prstGeom>
          <a:noFill/>
        </p:spPr>
        <p:txBody>
          <a:bodyPr wrap="square" rtlCol="0">
            <a:spAutoFit/>
          </a:bodyPr>
          <a:lstStyle/>
          <a:p>
            <a:pPr marL="285750" indent="-285750">
              <a:buFont typeface="Arial" charset="0"/>
              <a:buChar char="•"/>
            </a:pPr>
            <a:r>
              <a:rPr lang="en-US" sz="1600" dirty="0" smtClean="0"/>
              <a:t>S is the gene-set statistic</a:t>
            </a:r>
          </a:p>
          <a:p>
            <a:pPr marL="285750" indent="-285750">
              <a:buFont typeface="Arial" charset="0"/>
              <a:buChar char="•"/>
            </a:pPr>
            <a:r>
              <a:rPr lang="en-US" sz="1600" dirty="0" smtClean="0"/>
              <a:t>G are gene-level statistics of the genes in the gene-set</a:t>
            </a:r>
            <a:endParaRPr lang="en-US" sz="1600" dirty="0"/>
          </a:p>
        </p:txBody>
      </p:sp>
      <mc:AlternateContent xmlns:mc="http://schemas.openxmlformats.org/markup-compatibility/2006" xmlns:a14="http://schemas.microsoft.com/office/drawing/2010/main">
        <mc:Choice Requires="a14">
          <p:sp>
            <p:nvSpPr>
              <p:cNvPr id="44" name="TextBox 43"/>
              <p:cNvSpPr txBox="1"/>
              <p:nvPr/>
            </p:nvSpPr>
            <p:spPr>
              <a:xfrm>
                <a:off x="6096319" y="3830222"/>
                <a:ext cx="104567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sv-SE" b="0" i="1" smtClean="0">
                              <a:latin typeface="Cambria Math" charset="0"/>
                            </a:rPr>
                            <m:t>𝑆</m:t>
                          </m:r>
                        </m:e>
                        <m:sub>
                          <m:r>
                            <a:rPr lang="sv-SE" b="0" i="1" smtClean="0">
                              <a:latin typeface="Cambria Math" charset="0"/>
                            </a:rPr>
                            <m:t>1</m:t>
                          </m:r>
                        </m:sub>
                      </m:sSub>
                      <m:r>
                        <a:rPr lang="sv-SE" b="0" i="1" smtClean="0">
                          <a:latin typeface="Cambria Math" charset="0"/>
                        </a:rPr>
                        <m:t>=−0.1</m:t>
                      </m:r>
                    </m:oMath>
                  </m:oMathPara>
                </a14:m>
                <a:endParaRPr lang="en-US" dirty="0"/>
              </a:p>
            </p:txBody>
          </p:sp>
        </mc:Choice>
        <mc:Fallback xmlns="">
          <p:sp>
            <p:nvSpPr>
              <p:cNvPr id="44" name="TextBox 43"/>
              <p:cNvSpPr txBox="1">
                <a:spLocks noRot="1" noChangeAspect="1" noMove="1" noResize="1" noEditPoints="1" noAdjustHandles="1" noChangeArrowheads="1" noChangeShapeType="1" noTextEdit="1"/>
              </p:cNvSpPr>
              <p:nvPr/>
            </p:nvSpPr>
            <p:spPr>
              <a:xfrm>
                <a:off x="6096319" y="3830222"/>
                <a:ext cx="1045671" cy="276999"/>
              </a:xfrm>
              <a:prstGeom prst="rect">
                <a:avLst/>
              </a:prstGeom>
              <a:blipFill rotWithShape="0">
                <a:blip r:embed="rId7"/>
                <a:stretch>
                  <a:fillRect l="-4651" r="-5233" b="-173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p:cNvSpPr txBox="1"/>
              <p:nvPr/>
            </p:nvSpPr>
            <p:spPr>
              <a:xfrm>
                <a:off x="6096319" y="4642740"/>
                <a:ext cx="87786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sv-SE" b="0" i="1" smtClean="0">
                              <a:latin typeface="Cambria Math" charset="0"/>
                            </a:rPr>
                            <m:t>𝑆</m:t>
                          </m:r>
                        </m:e>
                        <m:sub>
                          <m:r>
                            <a:rPr lang="sv-SE" b="0" i="1" smtClean="0">
                              <a:latin typeface="Cambria Math" charset="0"/>
                            </a:rPr>
                            <m:t>2</m:t>
                          </m:r>
                        </m:sub>
                      </m:sSub>
                      <m:r>
                        <a:rPr lang="sv-SE" b="0" i="1" smtClean="0">
                          <a:latin typeface="Cambria Math" charset="0"/>
                        </a:rPr>
                        <m:t>=6.2</m:t>
                      </m:r>
                    </m:oMath>
                  </m:oMathPara>
                </a14:m>
                <a:endParaRPr lang="en-US" dirty="0"/>
              </a:p>
            </p:txBody>
          </p:sp>
        </mc:Choice>
        <mc:Fallback xmlns="">
          <p:sp>
            <p:nvSpPr>
              <p:cNvPr id="45" name="TextBox 44"/>
              <p:cNvSpPr txBox="1">
                <a:spLocks noRot="1" noChangeAspect="1" noMove="1" noResize="1" noEditPoints="1" noAdjustHandles="1" noChangeArrowheads="1" noChangeShapeType="1" noTextEdit="1"/>
              </p:cNvSpPr>
              <p:nvPr/>
            </p:nvSpPr>
            <p:spPr>
              <a:xfrm>
                <a:off x="6096319" y="4642740"/>
                <a:ext cx="877868" cy="276999"/>
              </a:xfrm>
              <a:prstGeom prst="rect">
                <a:avLst/>
              </a:prstGeom>
              <a:blipFill rotWithShape="0">
                <a:blip r:embed="rId8"/>
                <a:stretch>
                  <a:fillRect l="-5556" r="-6250" b="-17778"/>
                </a:stretch>
              </a:blipFill>
            </p:spPr>
            <p:txBody>
              <a:bodyPr/>
              <a:lstStyle/>
              <a:p>
                <a:r>
                  <a:rPr lang="en-US">
                    <a:noFill/>
                  </a:rPr>
                  <a:t> </a:t>
                </a:r>
              </a:p>
            </p:txBody>
          </p:sp>
        </mc:Fallback>
      </mc:AlternateContent>
      <p:sp>
        <p:nvSpPr>
          <p:cNvPr id="46" name="TextBox 45"/>
          <p:cNvSpPr txBox="1"/>
          <p:nvPr/>
        </p:nvSpPr>
        <p:spPr>
          <a:xfrm>
            <a:off x="3363157" y="5502527"/>
            <a:ext cx="5479761" cy="584775"/>
          </a:xfrm>
          <a:prstGeom prst="rect">
            <a:avLst/>
          </a:prstGeom>
          <a:noFill/>
        </p:spPr>
        <p:txBody>
          <a:bodyPr wrap="square" rtlCol="0">
            <a:spAutoFit/>
          </a:bodyPr>
          <a:lstStyle/>
          <a:p>
            <a:r>
              <a:rPr lang="en-US" sz="1600" dirty="0" smtClean="0"/>
              <a:t>Permute the gene-labels (or sample labels) and redo the calculations over and over again (e.g. 10,000 times)!</a:t>
            </a:r>
            <a:endParaRPr lang="en-US" sz="1600" dirty="0"/>
          </a:p>
        </p:txBody>
      </p:sp>
      <mc:AlternateContent xmlns:mc="http://schemas.openxmlformats.org/markup-compatibility/2006" xmlns:a14="http://schemas.microsoft.com/office/drawing/2010/main">
        <mc:Choice Requires="a14">
          <p:sp>
            <p:nvSpPr>
              <p:cNvPr id="57" name="TextBox 56"/>
              <p:cNvSpPr txBox="1"/>
              <p:nvPr/>
            </p:nvSpPr>
            <p:spPr>
              <a:xfrm>
                <a:off x="3430541" y="6211095"/>
                <a:ext cx="4817152" cy="26520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charset="0"/>
                            </a:rPr>
                          </m:ctrlPr>
                        </m:sSubPr>
                        <m:e>
                          <m:r>
                            <a:rPr lang="sv-SE" sz="1600" b="0" i="1" smtClean="0">
                              <a:latin typeface="Cambria Math" charset="0"/>
                            </a:rPr>
                            <m:t>𝑝</m:t>
                          </m:r>
                        </m:e>
                        <m:sub>
                          <m:r>
                            <a:rPr lang="sv-SE" sz="1600" b="0" i="1" smtClean="0">
                              <a:latin typeface="Cambria Math" charset="0"/>
                            </a:rPr>
                            <m:t>𝑖</m:t>
                          </m:r>
                        </m:sub>
                      </m:sSub>
                      <m:r>
                        <a:rPr lang="sv-SE" sz="1600" b="0" i="1" smtClean="0">
                          <a:latin typeface="Cambria Math" charset="0"/>
                        </a:rPr>
                        <m:t>=</m:t>
                      </m:r>
                      <m:r>
                        <m:rPr>
                          <m:nor/>
                        </m:rPr>
                        <a:rPr lang="sv-SE" sz="1600" b="0" i="0" smtClean="0">
                          <a:latin typeface="Cambria Math" charset="0"/>
                        </a:rPr>
                        <m:t>fraction</m:t>
                      </m:r>
                      <m:r>
                        <m:rPr>
                          <m:nor/>
                        </m:rPr>
                        <a:rPr lang="sv-SE" sz="1600" b="0" i="0" smtClean="0">
                          <a:latin typeface="Cambria Math" charset="0"/>
                        </a:rPr>
                        <m:t> </m:t>
                      </m:r>
                      <m:r>
                        <m:rPr>
                          <m:nor/>
                        </m:rPr>
                        <a:rPr lang="sv-SE" sz="1600" b="0" i="0" smtClean="0">
                          <a:latin typeface="Cambria Math" charset="0"/>
                        </a:rPr>
                        <m:t>of</m:t>
                      </m:r>
                      <m:r>
                        <m:rPr>
                          <m:nor/>
                        </m:rPr>
                        <a:rPr lang="sv-SE" sz="1600" b="0" i="0" smtClean="0">
                          <a:latin typeface="Cambria Math" charset="0"/>
                        </a:rPr>
                        <m:t> </m:t>
                      </m:r>
                      <m:sSub>
                        <m:sSubPr>
                          <m:ctrlPr>
                            <a:rPr lang="en-US" sz="1600" b="0" i="1" smtClean="0">
                              <a:latin typeface="Cambria Math" charset="0"/>
                            </a:rPr>
                          </m:ctrlPr>
                        </m:sSubPr>
                        <m:e>
                          <m:r>
                            <a:rPr lang="sv-SE" sz="1600" b="0" i="1" smtClean="0">
                              <a:latin typeface="Cambria Math" charset="0"/>
                            </a:rPr>
                            <m:t>𝑆</m:t>
                          </m:r>
                        </m:e>
                        <m:sub>
                          <m:r>
                            <a:rPr lang="sv-SE" sz="1600" b="0" i="1" smtClean="0">
                              <a:latin typeface="Cambria Math" charset="0"/>
                            </a:rPr>
                            <m:t>𝑝𝑒𝑟𝑚𝑢𝑡𝑒𝑑</m:t>
                          </m:r>
                        </m:sub>
                      </m:sSub>
                      <m:r>
                        <m:rPr>
                          <m:nor/>
                        </m:rPr>
                        <a:rPr lang="sv-SE" sz="1600" b="0" i="0" smtClean="0">
                          <a:latin typeface="Cambria Math" charset="0"/>
                        </a:rPr>
                        <m:t> </m:t>
                      </m:r>
                      <m:r>
                        <m:rPr>
                          <m:nor/>
                        </m:rPr>
                        <a:rPr lang="sv-SE" sz="1600" b="0" i="0" smtClean="0">
                          <a:latin typeface="Cambria Math" charset="0"/>
                        </a:rPr>
                        <m:t>that</m:t>
                      </m:r>
                      <m:r>
                        <m:rPr>
                          <m:nor/>
                        </m:rPr>
                        <a:rPr lang="sv-SE" sz="1600" b="0" i="0" smtClean="0">
                          <a:latin typeface="Cambria Math" charset="0"/>
                        </a:rPr>
                        <m:t> </m:t>
                      </m:r>
                      <m:r>
                        <m:rPr>
                          <m:nor/>
                        </m:rPr>
                        <a:rPr lang="sv-SE" sz="1600" b="0" i="0" smtClean="0">
                          <a:latin typeface="Cambria Math" charset="0"/>
                        </a:rPr>
                        <m:t>is</m:t>
                      </m:r>
                      <m:r>
                        <m:rPr>
                          <m:nor/>
                        </m:rPr>
                        <a:rPr lang="sv-SE" sz="1600" b="0" i="0" smtClean="0">
                          <a:latin typeface="Cambria Math" charset="0"/>
                        </a:rPr>
                        <m:t> </m:t>
                      </m:r>
                      <m:r>
                        <m:rPr>
                          <m:nor/>
                        </m:rPr>
                        <a:rPr lang="sv-SE" sz="1600" b="0" i="0" smtClean="0">
                          <a:latin typeface="Cambria Math" charset="0"/>
                        </a:rPr>
                        <m:t>more</m:t>
                      </m:r>
                      <m:r>
                        <m:rPr>
                          <m:nor/>
                        </m:rPr>
                        <a:rPr lang="sv-SE" sz="1600" b="0" i="0" smtClean="0">
                          <a:latin typeface="Cambria Math" charset="0"/>
                        </a:rPr>
                        <m:t> </m:t>
                      </m:r>
                      <m:r>
                        <m:rPr>
                          <m:nor/>
                        </m:rPr>
                        <a:rPr lang="sv-SE" sz="1600" b="0" i="0" smtClean="0">
                          <a:latin typeface="Cambria Math" charset="0"/>
                        </a:rPr>
                        <m:t>extreme</m:t>
                      </m:r>
                      <m:r>
                        <m:rPr>
                          <m:nor/>
                        </m:rPr>
                        <a:rPr lang="sv-SE" sz="1600" b="0" i="0" smtClean="0">
                          <a:latin typeface="Cambria Math" charset="0"/>
                        </a:rPr>
                        <m:t> </m:t>
                      </m:r>
                      <m:r>
                        <m:rPr>
                          <m:nor/>
                        </m:rPr>
                        <a:rPr lang="sv-SE" sz="1600" b="0" i="0" smtClean="0">
                          <a:latin typeface="Cambria Math" charset="0"/>
                        </a:rPr>
                        <m:t>than</m:t>
                      </m:r>
                      <m:r>
                        <m:rPr>
                          <m:nor/>
                        </m:rPr>
                        <a:rPr lang="sv-SE" sz="1600" b="0" i="0" smtClean="0">
                          <a:latin typeface="Cambria Math" charset="0"/>
                        </a:rPr>
                        <m:t> </m:t>
                      </m:r>
                      <m:sSub>
                        <m:sSubPr>
                          <m:ctrlPr>
                            <a:rPr lang="en-US" sz="1600" b="0" i="1" smtClean="0">
                              <a:latin typeface="Cambria Math" charset="0"/>
                            </a:rPr>
                          </m:ctrlPr>
                        </m:sSubPr>
                        <m:e>
                          <m:r>
                            <a:rPr lang="sv-SE" sz="1600" b="0" i="1" smtClean="0">
                              <a:latin typeface="Cambria Math" charset="0"/>
                            </a:rPr>
                            <m:t>𝑆</m:t>
                          </m:r>
                        </m:e>
                        <m:sub>
                          <m:r>
                            <a:rPr lang="sv-SE" sz="1600" b="0" i="1" smtClean="0">
                              <a:latin typeface="Cambria Math" charset="0"/>
                            </a:rPr>
                            <m:t>𝑖</m:t>
                          </m:r>
                        </m:sub>
                      </m:sSub>
                    </m:oMath>
                  </m:oMathPara>
                </a14:m>
                <a:endParaRPr lang="en-US" sz="1600" dirty="0"/>
              </a:p>
            </p:txBody>
          </p:sp>
        </mc:Choice>
        <mc:Fallback xmlns="">
          <p:sp>
            <p:nvSpPr>
              <p:cNvPr id="57" name="TextBox 56"/>
              <p:cNvSpPr txBox="1">
                <a:spLocks noRot="1" noChangeAspect="1" noMove="1" noResize="1" noEditPoints="1" noAdjustHandles="1" noChangeArrowheads="1" noChangeShapeType="1" noTextEdit="1"/>
              </p:cNvSpPr>
              <p:nvPr/>
            </p:nvSpPr>
            <p:spPr>
              <a:xfrm>
                <a:off x="3430541" y="6211095"/>
                <a:ext cx="4817152" cy="265201"/>
              </a:xfrm>
              <a:prstGeom prst="rect">
                <a:avLst/>
              </a:prstGeom>
              <a:blipFill rotWithShape="0">
                <a:blip r:embed="rId9"/>
                <a:stretch>
                  <a:fillRect l="-506" t="-130233" b="-160465"/>
                </a:stretch>
              </a:blipFill>
            </p:spPr>
            <p:txBody>
              <a:bodyPr/>
              <a:lstStyle/>
              <a:p>
                <a:r>
                  <a:rPr lang="en-US">
                    <a:noFill/>
                  </a:rPr>
                  <a:t> </a:t>
                </a:r>
              </a:p>
            </p:txBody>
          </p:sp>
        </mc:Fallback>
      </mc:AlternateContent>
      <p:grpSp>
        <p:nvGrpSpPr>
          <p:cNvPr id="63" name="Group 62"/>
          <p:cNvGrpSpPr/>
          <p:nvPr/>
        </p:nvGrpSpPr>
        <p:grpSpPr>
          <a:xfrm>
            <a:off x="1145381" y="1018852"/>
            <a:ext cx="2140330" cy="2079064"/>
            <a:chOff x="366793" y="77568"/>
            <a:chExt cx="2407948" cy="2299301"/>
          </a:xfrm>
        </p:grpSpPr>
        <p:cxnSp>
          <p:nvCxnSpPr>
            <p:cNvPr id="59" name="Straight Connector 58"/>
            <p:cNvCxnSpPr>
              <a:stCxn id="47" idx="4"/>
            </p:cNvCxnSpPr>
            <p:nvPr/>
          </p:nvCxnSpPr>
          <p:spPr>
            <a:xfrm>
              <a:off x="2588959" y="1846297"/>
              <a:ext cx="0" cy="206023"/>
            </a:xfrm>
            <a:prstGeom prst="line">
              <a:avLst/>
            </a:prstGeom>
          </p:spPr>
          <p:style>
            <a:lnRef idx="2">
              <a:schemeClr val="dk1"/>
            </a:lnRef>
            <a:fillRef idx="0">
              <a:schemeClr val="dk1"/>
            </a:fillRef>
            <a:effectRef idx="1">
              <a:schemeClr val="dk1"/>
            </a:effectRef>
            <a:fontRef idx="minor">
              <a:schemeClr val="tx1"/>
            </a:fontRef>
          </p:style>
        </p:cxnSp>
        <p:cxnSp>
          <p:nvCxnSpPr>
            <p:cNvPr id="60" name="Straight Connector 59"/>
            <p:cNvCxnSpPr/>
            <p:nvPr/>
          </p:nvCxnSpPr>
          <p:spPr>
            <a:xfrm>
              <a:off x="567119" y="1846296"/>
              <a:ext cx="0" cy="206023"/>
            </a:xfrm>
            <a:prstGeom prst="line">
              <a:avLst/>
            </a:prstGeom>
          </p:spPr>
          <p:style>
            <a:lnRef idx="2">
              <a:schemeClr val="dk1"/>
            </a:lnRef>
            <a:fillRef idx="0">
              <a:schemeClr val="dk1"/>
            </a:fillRef>
            <a:effectRef idx="1">
              <a:schemeClr val="dk1"/>
            </a:effectRef>
            <a:fontRef idx="minor">
              <a:schemeClr val="tx1"/>
            </a:fontRef>
          </p:style>
        </p:cxnSp>
        <p:cxnSp>
          <p:nvCxnSpPr>
            <p:cNvPr id="49" name="Straight Arrow Connector 48"/>
            <p:cNvCxnSpPr/>
            <p:nvPr/>
          </p:nvCxnSpPr>
          <p:spPr>
            <a:xfrm>
              <a:off x="399780" y="1847840"/>
              <a:ext cx="2372061"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50" name="Straight Arrow Connector 49"/>
            <p:cNvCxnSpPr/>
            <p:nvPr/>
          </p:nvCxnSpPr>
          <p:spPr>
            <a:xfrm flipV="1">
              <a:off x="1490791" y="423492"/>
              <a:ext cx="0" cy="1628827"/>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47" name="Freeform 46"/>
            <p:cNvSpPr/>
            <p:nvPr/>
          </p:nvSpPr>
          <p:spPr>
            <a:xfrm flipV="1">
              <a:off x="426672" y="705984"/>
              <a:ext cx="2162287" cy="1141856"/>
            </a:xfrm>
            <a:custGeom>
              <a:avLst/>
              <a:gdLst>
                <a:gd name="connsiteX0" fmla="*/ 0 w 2775473"/>
                <a:gd name="connsiteY0" fmla="*/ 614906 h 614934"/>
                <a:gd name="connsiteX1" fmla="*/ 1097280 w 2775473"/>
                <a:gd name="connsiteY1" fmla="*/ 195358 h 614934"/>
                <a:gd name="connsiteX2" fmla="*/ 1333948 w 2775473"/>
                <a:gd name="connsiteY2" fmla="*/ 614906 h 614934"/>
                <a:gd name="connsiteX3" fmla="*/ 1710466 w 2775473"/>
                <a:gd name="connsiteY3" fmla="*/ 216873 h 614934"/>
                <a:gd name="connsiteX4" fmla="*/ 2355925 w 2775473"/>
                <a:gd name="connsiteY4" fmla="*/ 195358 h 614934"/>
                <a:gd name="connsiteX5" fmla="*/ 2528047 w 2775473"/>
                <a:gd name="connsiteY5" fmla="*/ 23236 h 614934"/>
                <a:gd name="connsiteX6" fmla="*/ 2775473 w 2775473"/>
                <a:gd name="connsiteY6" fmla="*/ 1720 h 614934"/>
                <a:gd name="connsiteX0" fmla="*/ 0 w 2528047"/>
                <a:gd name="connsiteY0" fmla="*/ 591670 h 591698"/>
                <a:gd name="connsiteX1" fmla="*/ 1097280 w 2528047"/>
                <a:gd name="connsiteY1" fmla="*/ 172122 h 591698"/>
                <a:gd name="connsiteX2" fmla="*/ 1333948 w 2528047"/>
                <a:gd name="connsiteY2" fmla="*/ 591670 h 591698"/>
                <a:gd name="connsiteX3" fmla="*/ 1710466 w 2528047"/>
                <a:gd name="connsiteY3" fmla="*/ 193637 h 591698"/>
                <a:gd name="connsiteX4" fmla="*/ 2355925 w 2528047"/>
                <a:gd name="connsiteY4" fmla="*/ 172122 h 591698"/>
                <a:gd name="connsiteX5" fmla="*/ 2528047 w 2528047"/>
                <a:gd name="connsiteY5" fmla="*/ 0 h 591698"/>
                <a:gd name="connsiteX0" fmla="*/ 0 w 2355925"/>
                <a:gd name="connsiteY0" fmla="*/ 427534 h 427562"/>
                <a:gd name="connsiteX1" fmla="*/ 1097280 w 2355925"/>
                <a:gd name="connsiteY1" fmla="*/ 7986 h 427562"/>
                <a:gd name="connsiteX2" fmla="*/ 1333948 w 2355925"/>
                <a:gd name="connsiteY2" fmla="*/ 427534 h 427562"/>
                <a:gd name="connsiteX3" fmla="*/ 1710466 w 2355925"/>
                <a:gd name="connsiteY3" fmla="*/ 29501 h 427562"/>
                <a:gd name="connsiteX4" fmla="*/ 2355925 w 2355925"/>
                <a:gd name="connsiteY4" fmla="*/ 7986 h 427562"/>
                <a:gd name="connsiteX0" fmla="*/ 0 w 2248349"/>
                <a:gd name="connsiteY0" fmla="*/ 158911 h 460153"/>
                <a:gd name="connsiteX1" fmla="*/ 989704 w 2248349"/>
                <a:gd name="connsiteY1" fmla="*/ 40577 h 460153"/>
                <a:gd name="connsiteX2" fmla="*/ 1226372 w 2248349"/>
                <a:gd name="connsiteY2" fmla="*/ 460125 h 460153"/>
                <a:gd name="connsiteX3" fmla="*/ 1602890 w 2248349"/>
                <a:gd name="connsiteY3" fmla="*/ 62092 h 460153"/>
                <a:gd name="connsiteX4" fmla="*/ 2248349 w 2248349"/>
                <a:gd name="connsiteY4" fmla="*/ 40577 h 460153"/>
                <a:gd name="connsiteX0" fmla="*/ 0 w 2248349"/>
                <a:gd name="connsiteY0" fmla="*/ 126320 h 428073"/>
                <a:gd name="connsiteX1" fmla="*/ 634702 w 2248349"/>
                <a:gd name="connsiteY1" fmla="*/ 115563 h 428073"/>
                <a:gd name="connsiteX2" fmla="*/ 1226372 w 2248349"/>
                <a:gd name="connsiteY2" fmla="*/ 427534 h 428073"/>
                <a:gd name="connsiteX3" fmla="*/ 1602890 w 2248349"/>
                <a:gd name="connsiteY3" fmla="*/ 29501 h 428073"/>
                <a:gd name="connsiteX4" fmla="*/ 2248349 w 2248349"/>
                <a:gd name="connsiteY4" fmla="*/ 7986 h 428073"/>
                <a:gd name="connsiteX0" fmla="*/ 0 w 2248349"/>
                <a:gd name="connsiteY0" fmla="*/ 162965 h 959250"/>
                <a:gd name="connsiteX1" fmla="*/ 634702 w 2248349"/>
                <a:gd name="connsiteY1" fmla="*/ 152208 h 959250"/>
                <a:gd name="connsiteX2" fmla="*/ 1075765 w 2248349"/>
                <a:gd name="connsiteY2" fmla="*/ 959030 h 959250"/>
                <a:gd name="connsiteX3" fmla="*/ 1602890 w 2248349"/>
                <a:gd name="connsiteY3" fmla="*/ 66146 h 959250"/>
                <a:gd name="connsiteX4" fmla="*/ 2248349 w 2248349"/>
                <a:gd name="connsiteY4" fmla="*/ 44631 h 959250"/>
                <a:gd name="connsiteX0" fmla="*/ 0 w 2248349"/>
                <a:gd name="connsiteY0" fmla="*/ 134630 h 930698"/>
                <a:gd name="connsiteX1" fmla="*/ 634702 w 2248349"/>
                <a:gd name="connsiteY1" fmla="*/ 123873 h 930698"/>
                <a:gd name="connsiteX2" fmla="*/ 1075765 w 2248349"/>
                <a:gd name="connsiteY2" fmla="*/ 930695 h 930698"/>
                <a:gd name="connsiteX3" fmla="*/ 1581375 w 2248349"/>
                <a:gd name="connsiteY3" fmla="*/ 113115 h 930698"/>
                <a:gd name="connsiteX4" fmla="*/ 2248349 w 2248349"/>
                <a:gd name="connsiteY4" fmla="*/ 16296 h 930698"/>
                <a:gd name="connsiteX0" fmla="*/ 0 w 2248349"/>
                <a:gd name="connsiteY0" fmla="*/ 118334 h 914402"/>
                <a:gd name="connsiteX1" fmla="*/ 634702 w 2248349"/>
                <a:gd name="connsiteY1" fmla="*/ 107577 h 914402"/>
                <a:gd name="connsiteX2" fmla="*/ 1075765 w 2248349"/>
                <a:gd name="connsiteY2" fmla="*/ 914399 h 914402"/>
                <a:gd name="connsiteX3" fmla="*/ 1581375 w 2248349"/>
                <a:gd name="connsiteY3" fmla="*/ 96819 h 914402"/>
                <a:gd name="connsiteX4" fmla="*/ 2248349 w 2248349"/>
                <a:gd name="connsiteY4" fmla="*/ 0 h 914402"/>
                <a:gd name="connsiteX0" fmla="*/ 0 w 2248349"/>
                <a:gd name="connsiteY0" fmla="*/ 128221 h 924289"/>
                <a:gd name="connsiteX1" fmla="*/ 634702 w 2248349"/>
                <a:gd name="connsiteY1" fmla="*/ 117464 h 924289"/>
                <a:gd name="connsiteX2" fmla="*/ 1075765 w 2248349"/>
                <a:gd name="connsiteY2" fmla="*/ 924286 h 924289"/>
                <a:gd name="connsiteX3" fmla="*/ 1581375 w 2248349"/>
                <a:gd name="connsiteY3" fmla="*/ 106706 h 924289"/>
                <a:gd name="connsiteX4" fmla="*/ 2248349 w 2248349"/>
                <a:gd name="connsiteY4" fmla="*/ 9887 h 924289"/>
                <a:gd name="connsiteX0" fmla="*/ 0 w 2248349"/>
                <a:gd name="connsiteY0" fmla="*/ 128221 h 924533"/>
                <a:gd name="connsiteX1" fmla="*/ 699247 w 2248349"/>
                <a:gd name="connsiteY1" fmla="*/ 192767 h 924533"/>
                <a:gd name="connsiteX2" fmla="*/ 1075765 w 2248349"/>
                <a:gd name="connsiteY2" fmla="*/ 924286 h 924533"/>
                <a:gd name="connsiteX3" fmla="*/ 1581375 w 2248349"/>
                <a:gd name="connsiteY3" fmla="*/ 106706 h 924533"/>
                <a:gd name="connsiteX4" fmla="*/ 2248349 w 2248349"/>
                <a:gd name="connsiteY4" fmla="*/ 9887 h 924533"/>
                <a:gd name="connsiteX0" fmla="*/ 0 w 2248349"/>
                <a:gd name="connsiteY0" fmla="*/ 128221 h 924503"/>
                <a:gd name="connsiteX1" fmla="*/ 699247 w 2248349"/>
                <a:gd name="connsiteY1" fmla="*/ 192767 h 924503"/>
                <a:gd name="connsiteX2" fmla="*/ 1075765 w 2248349"/>
                <a:gd name="connsiteY2" fmla="*/ 924286 h 924503"/>
                <a:gd name="connsiteX3" fmla="*/ 1581375 w 2248349"/>
                <a:gd name="connsiteY3" fmla="*/ 106706 h 924503"/>
                <a:gd name="connsiteX4" fmla="*/ 2248349 w 2248349"/>
                <a:gd name="connsiteY4" fmla="*/ 9887 h 924503"/>
                <a:gd name="connsiteX0" fmla="*/ 0 w 2248349"/>
                <a:gd name="connsiteY0" fmla="*/ 128221 h 924503"/>
                <a:gd name="connsiteX1" fmla="*/ 613186 w 2248349"/>
                <a:gd name="connsiteY1" fmla="*/ 192767 h 924503"/>
                <a:gd name="connsiteX2" fmla="*/ 1075765 w 2248349"/>
                <a:gd name="connsiteY2" fmla="*/ 924286 h 924503"/>
                <a:gd name="connsiteX3" fmla="*/ 1581375 w 2248349"/>
                <a:gd name="connsiteY3" fmla="*/ 106706 h 924503"/>
                <a:gd name="connsiteX4" fmla="*/ 2248349 w 2248349"/>
                <a:gd name="connsiteY4" fmla="*/ 9887 h 924503"/>
                <a:gd name="connsiteX0" fmla="*/ 0 w 2248349"/>
                <a:gd name="connsiteY0" fmla="*/ 118334 h 914412"/>
                <a:gd name="connsiteX1" fmla="*/ 613186 w 2248349"/>
                <a:gd name="connsiteY1" fmla="*/ 182880 h 914412"/>
                <a:gd name="connsiteX2" fmla="*/ 1075765 w 2248349"/>
                <a:gd name="connsiteY2" fmla="*/ 914399 h 914412"/>
                <a:gd name="connsiteX3" fmla="*/ 1549102 w 2248349"/>
                <a:gd name="connsiteY3" fmla="*/ 161364 h 914412"/>
                <a:gd name="connsiteX4" fmla="*/ 2248349 w 2248349"/>
                <a:gd name="connsiteY4" fmla="*/ 0 h 914412"/>
                <a:gd name="connsiteX0" fmla="*/ 0 w 2248349"/>
                <a:gd name="connsiteY0" fmla="*/ 118334 h 914412"/>
                <a:gd name="connsiteX1" fmla="*/ 613186 w 2248349"/>
                <a:gd name="connsiteY1" fmla="*/ 182880 h 914412"/>
                <a:gd name="connsiteX2" fmla="*/ 1075765 w 2248349"/>
                <a:gd name="connsiteY2" fmla="*/ 914399 h 914412"/>
                <a:gd name="connsiteX3" fmla="*/ 1549102 w 2248349"/>
                <a:gd name="connsiteY3" fmla="*/ 161364 h 914412"/>
                <a:gd name="connsiteX4" fmla="*/ 2248349 w 2248349"/>
                <a:gd name="connsiteY4" fmla="*/ 0 h 914412"/>
                <a:gd name="connsiteX0" fmla="*/ 0 w 2173045"/>
                <a:gd name="connsiteY0" fmla="*/ 29611 h 825689"/>
                <a:gd name="connsiteX1" fmla="*/ 613186 w 2173045"/>
                <a:gd name="connsiteY1" fmla="*/ 94157 h 825689"/>
                <a:gd name="connsiteX2" fmla="*/ 1075765 w 2173045"/>
                <a:gd name="connsiteY2" fmla="*/ 825676 h 825689"/>
                <a:gd name="connsiteX3" fmla="*/ 1549102 w 2173045"/>
                <a:gd name="connsiteY3" fmla="*/ 72641 h 825689"/>
                <a:gd name="connsiteX4" fmla="*/ 2173045 w 2173045"/>
                <a:gd name="connsiteY4" fmla="*/ 29611 h 825689"/>
                <a:gd name="connsiteX0" fmla="*/ 0 w 2173045"/>
                <a:gd name="connsiteY0" fmla="*/ 1892 h 798024"/>
                <a:gd name="connsiteX1" fmla="*/ 613186 w 2173045"/>
                <a:gd name="connsiteY1" fmla="*/ 66438 h 798024"/>
                <a:gd name="connsiteX2" fmla="*/ 1075765 w 2173045"/>
                <a:gd name="connsiteY2" fmla="*/ 797957 h 798024"/>
                <a:gd name="connsiteX3" fmla="*/ 1527587 w 2173045"/>
                <a:gd name="connsiteY3" fmla="*/ 109468 h 798024"/>
                <a:gd name="connsiteX4" fmla="*/ 2173045 w 2173045"/>
                <a:gd name="connsiteY4" fmla="*/ 1892 h 798024"/>
                <a:gd name="connsiteX0" fmla="*/ 0 w 2173045"/>
                <a:gd name="connsiteY0" fmla="*/ 761 h 797194"/>
                <a:gd name="connsiteX1" fmla="*/ 613186 w 2173045"/>
                <a:gd name="connsiteY1" fmla="*/ 65307 h 797194"/>
                <a:gd name="connsiteX2" fmla="*/ 1075765 w 2173045"/>
                <a:gd name="connsiteY2" fmla="*/ 796826 h 797194"/>
                <a:gd name="connsiteX3" fmla="*/ 1527587 w 2173045"/>
                <a:gd name="connsiteY3" fmla="*/ 162125 h 797194"/>
                <a:gd name="connsiteX4" fmla="*/ 2173045 w 2173045"/>
                <a:gd name="connsiteY4" fmla="*/ 761 h 797194"/>
                <a:gd name="connsiteX0" fmla="*/ 0 w 2173045"/>
                <a:gd name="connsiteY0" fmla="*/ 308 h 796489"/>
                <a:gd name="connsiteX1" fmla="*/ 613186 w 2173045"/>
                <a:gd name="connsiteY1" fmla="*/ 107884 h 796489"/>
                <a:gd name="connsiteX2" fmla="*/ 1075765 w 2173045"/>
                <a:gd name="connsiteY2" fmla="*/ 796373 h 796489"/>
                <a:gd name="connsiteX3" fmla="*/ 1527587 w 2173045"/>
                <a:gd name="connsiteY3" fmla="*/ 161672 h 796489"/>
                <a:gd name="connsiteX4" fmla="*/ 2173045 w 2173045"/>
                <a:gd name="connsiteY4" fmla="*/ 308 h 796489"/>
                <a:gd name="connsiteX0" fmla="*/ 0 w 2173045"/>
                <a:gd name="connsiteY0" fmla="*/ 19966 h 1160350"/>
                <a:gd name="connsiteX1" fmla="*/ 613186 w 2173045"/>
                <a:gd name="connsiteY1" fmla="*/ 127542 h 1160350"/>
                <a:gd name="connsiteX2" fmla="*/ 1075765 w 2173045"/>
                <a:gd name="connsiteY2" fmla="*/ 1160276 h 1160350"/>
                <a:gd name="connsiteX3" fmla="*/ 1527587 w 2173045"/>
                <a:gd name="connsiteY3" fmla="*/ 181330 h 1160350"/>
                <a:gd name="connsiteX4" fmla="*/ 2173045 w 2173045"/>
                <a:gd name="connsiteY4" fmla="*/ 19966 h 1160350"/>
                <a:gd name="connsiteX0" fmla="*/ 0 w 2173045"/>
                <a:gd name="connsiteY0" fmla="*/ 19966 h 1160278"/>
                <a:gd name="connsiteX1" fmla="*/ 613186 w 2173045"/>
                <a:gd name="connsiteY1" fmla="*/ 127542 h 1160278"/>
                <a:gd name="connsiteX2" fmla="*/ 1075765 w 2173045"/>
                <a:gd name="connsiteY2" fmla="*/ 1160276 h 1160278"/>
                <a:gd name="connsiteX3" fmla="*/ 1527587 w 2173045"/>
                <a:gd name="connsiteY3" fmla="*/ 181330 h 1160278"/>
                <a:gd name="connsiteX4" fmla="*/ 2173045 w 2173045"/>
                <a:gd name="connsiteY4" fmla="*/ 19966 h 1160278"/>
                <a:gd name="connsiteX0" fmla="*/ 0 w 2173045"/>
                <a:gd name="connsiteY0" fmla="*/ 19966 h 1161104"/>
                <a:gd name="connsiteX1" fmla="*/ 613186 w 2173045"/>
                <a:gd name="connsiteY1" fmla="*/ 127542 h 1161104"/>
                <a:gd name="connsiteX2" fmla="*/ 1075765 w 2173045"/>
                <a:gd name="connsiteY2" fmla="*/ 1160276 h 1161104"/>
                <a:gd name="connsiteX3" fmla="*/ 1527587 w 2173045"/>
                <a:gd name="connsiteY3" fmla="*/ 181330 h 1161104"/>
                <a:gd name="connsiteX4" fmla="*/ 2173045 w 2173045"/>
                <a:gd name="connsiteY4" fmla="*/ 19966 h 1161104"/>
                <a:gd name="connsiteX0" fmla="*/ 0 w 2173045"/>
                <a:gd name="connsiteY0" fmla="*/ 2411 h 1142724"/>
                <a:gd name="connsiteX1" fmla="*/ 634701 w 2173045"/>
                <a:gd name="connsiteY1" fmla="*/ 174533 h 1142724"/>
                <a:gd name="connsiteX2" fmla="*/ 1075765 w 2173045"/>
                <a:gd name="connsiteY2" fmla="*/ 1142721 h 1142724"/>
                <a:gd name="connsiteX3" fmla="*/ 1527587 w 2173045"/>
                <a:gd name="connsiteY3" fmla="*/ 163775 h 1142724"/>
                <a:gd name="connsiteX4" fmla="*/ 2173045 w 2173045"/>
                <a:gd name="connsiteY4" fmla="*/ 2411 h 1142724"/>
                <a:gd name="connsiteX0" fmla="*/ 0 w 2151529"/>
                <a:gd name="connsiteY0" fmla="*/ 44573 h 1141856"/>
                <a:gd name="connsiteX1" fmla="*/ 613185 w 2151529"/>
                <a:gd name="connsiteY1" fmla="*/ 173665 h 1141856"/>
                <a:gd name="connsiteX2" fmla="*/ 1054249 w 2151529"/>
                <a:gd name="connsiteY2" fmla="*/ 1141853 h 1141856"/>
                <a:gd name="connsiteX3" fmla="*/ 1506071 w 2151529"/>
                <a:gd name="connsiteY3" fmla="*/ 162907 h 1141856"/>
                <a:gd name="connsiteX4" fmla="*/ 2151529 w 2151529"/>
                <a:gd name="connsiteY4" fmla="*/ 1543 h 1141856"/>
                <a:gd name="connsiteX0" fmla="*/ 0 w 2151529"/>
                <a:gd name="connsiteY0" fmla="*/ 44573 h 1141856"/>
                <a:gd name="connsiteX1" fmla="*/ 613185 w 2151529"/>
                <a:gd name="connsiteY1" fmla="*/ 173665 h 1141856"/>
                <a:gd name="connsiteX2" fmla="*/ 1054249 w 2151529"/>
                <a:gd name="connsiteY2" fmla="*/ 1141853 h 1141856"/>
                <a:gd name="connsiteX3" fmla="*/ 1506071 w 2151529"/>
                <a:gd name="connsiteY3" fmla="*/ 162907 h 1141856"/>
                <a:gd name="connsiteX4" fmla="*/ 2151529 w 2151529"/>
                <a:gd name="connsiteY4" fmla="*/ 1543 h 1141856"/>
                <a:gd name="connsiteX0" fmla="*/ 0 w 2162287"/>
                <a:gd name="connsiteY0" fmla="*/ 1543 h 1141856"/>
                <a:gd name="connsiteX1" fmla="*/ 623943 w 2162287"/>
                <a:gd name="connsiteY1" fmla="*/ 173665 h 1141856"/>
                <a:gd name="connsiteX2" fmla="*/ 1065007 w 2162287"/>
                <a:gd name="connsiteY2" fmla="*/ 1141853 h 1141856"/>
                <a:gd name="connsiteX3" fmla="*/ 1516829 w 2162287"/>
                <a:gd name="connsiteY3" fmla="*/ 162907 h 1141856"/>
                <a:gd name="connsiteX4" fmla="*/ 2162287 w 2162287"/>
                <a:gd name="connsiteY4" fmla="*/ 1543 h 11418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2287" h="1141856">
                  <a:moveTo>
                    <a:pt x="0" y="1543"/>
                  </a:moveTo>
                  <a:cubicBezTo>
                    <a:pt x="243840" y="6921"/>
                    <a:pt x="446442" y="-16387"/>
                    <a:pt x="623943" y="173665"/>
                  </a:cubicBezTo>
                  <a:cubicBezTo>
                    <a:pt x="801444" y="363717"/>
                    <a:pt x="916193" y="1143646"/>
                    <a:pt x="1065007" y="1141853"/>
                  </a:cubicBezTo>
                  <a:cubicBezTo>
                    <a:pt x="1213821" y="1140060"/>
                    <a:pt x="1333949" y="352959"/>
                    <a:pt x="1516829" y="162907"/>
                  </a:cubicBezTo>
                  <a:cubicBezTo>
                    <a:pt x="1699709" y="-27145"/>
                    <a:pt x="1853901" y="1543"/>
                    <a:pt x="2162287" y="1543"/>
                  </a:cubicBezTo>
                </a:path>
              </a:pathLst>
            </a:custGeom>
          </p:spPr>
          <p:style>
            <a:lnRef idx="2">
              <a:schemeClr val="accent5"/>
            </a:lnRef>
            <a:fillRef idx="0">
              <a:schemeClr val="accent5"/>
            </a:fillRef>
            <a:effectRef idx="1">
              <a:schemeClr val="accent5"/>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6" name="TextBox 55"/>
                <p:cNvSpPr txBox="1"/>
                <p:nvPr/>
              </p:nvSpPr>
              <p:spPr>
                <a:xfrm>
                  <a:off x="1029204" y="77568"/>
                  <a:ext cx="1005019" cy="29841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charset="0"/>
                              </a:rPr>
                            </m:ctrlPr>
                          </m:sSubPr>
                          <m:e>
                            <m:r>
                              <a:rPr lang="sv-SE" b="0" i="1" smtClean="0">
                                <a:latin typeface="Cambria Math" charset="0"/>
                              </a:rPr>
                              <m:t>𝑆</m:t>
                            </m:r>
                          </m:e>
                          <m:sub>
                            <m:r>
                              <a:rPr lang="sv-SE" b="0" i="1" smtClean="0">
                                <a:latin typeface="Cambria Math" charset="0"/>
                              </a:rPr>
                              <m:t>𝑝𝑒𝑟𝑚𝑢𝑡𝑒𝑑</m:t>
                            </m:r>
                          </m:sub>
                        </m:sSub>
                      </m:oMath>
                    </m:oMathPara>
                  </a14:m>
                  <a:endParaRPr lang="en-US" dirty="0"/>
                </a:p>
              </p:txBody>
            </p:sp>
          </mc:Choice>
          <mc:Fallback xmlns="">
            <p:sp>
              <p:nvSpPr>
                <p:cNvPr id="56" name="TextBox 55"/>
                <p:cNvSpPr txBox="1">
                  <a:spLocks noRot="1" noChangeAspect="1" noMove="1" noResize="1" noEditPoints="1" noAdjustHandles="1" noChangeArrowheads="1" noChangeShapeType="1" noTextEdit="1"/>
                </p:cNvSpPr>
                <p:nvPr/>
              </p:nvSpPr>
              <p:spPr>
                <a:xfrm>
                  <a:off x="1029204" y="77568"/>
                  <a:ext cx="1005019" cy="298415"/>
                </a:xfrm>
                <a:prstGeom prst="rect">
                  <a:avLst/>
                </a:prstGeom>
                <a:blipFill rotWithShape="0">
                  <a:blip r:embed="rId10"/>
                  <a:stretch>
                    <a:fillRect l="-5455" r="-3030" b="-24490"/>
                  </a:stretch>
                </a:blipFill>
              </p:spPr>
              <p:txBody>
                <a:bodyPr/>
                <a:lstStyle/>
                <a:p>
                  <a:r>
                    <a:rPr lang="en-US">
                      <a:noFill/>
                    </a:rPr>
                    <a:t> </a:t>
                  </a:r>
                </a:p>
              </p:txBody>
            </p:sp>
          </mc:Fallback>
        </mc:AlternateContent>
        <p:sp>
          <p:nvSpPr>
            <p:cNvPr id="62" name="TextBox 61"/>
            <p:cNvSpPr txBox="1"/>
            <p:nvPr/>
          </p:nvSpPr>
          <p:spPr>
            <a:xfrm>
              <a:off x="366793" y="2002452"/>
              <a:ext cx="2407948" cy="374417"/>
            </a:xfrm>
            <a:prstGeom prst="rect">
              <a:avLst/>
            </a:prstGeom>
            <a:noFill/>
          </p:spPr>
          <p:txBody>
            <a:bodyPr wrap="none" rtlCol="0">
              <a:spAutoFit/>
            </a:bodyPr>
            <a:lstStyle/>
            <a:p>
              <a:r>
                <a:rPr lang="en-US" sz="1600" dirty="0" smtClean="0">
                  <a:latin typeface="Calibri" charset="0"/>
                  <a:ea typeface="Calibri" charset="0"/>
                  <a:cs typeface="Calibri" charset="0"/>
                </a:rPr>
                <a:t>-6               0                   6</a:t>
              </a:r>
              <a:endParaRPr lang="en-US" sz="1600" dirty="0">
                <a:latin typeface="Calibri" charset="0"/>
                <a:ea typeface="Calibri" charset="0"/>
                <a:cs typeface="Calibri" charset="0"/>
              </a:endParaRPr>
            </a:p>
          </p:txBody>
        </p:sp>
      </p:grpSp>
      <p:sp>
        <p:nvSpPr>
          <p:cNvPr id="4" name="Slide Number Placeholder 3"/>
          <p:cNvSpPr>
            <a:spLocks noGrp="1"/>
          </p:cNvSpPr>
          <p:nvPr>
            <p:ph type="sldNum" sz="quarter" idx="12"/>
          </p:nvPr>
        </p:nvSpPr>
        <p:spPr/>
        <p:txBody>
          <a:bodyPr/>
          <a:lstStyle/>
          <a:p>
            <a:fld id="{97DED537-10C4-8C40-8E87-51060FF45365}" type="slidenum">
              <a:rPr lang="sv-SE" smtClean="0">
                <a:solidFill>
                  <a:prstClr val="black">
                    <a:tint val="75000"/>
                  </a:prstClr>
                </a:solidFill>
              </a:rPr>
              <a:pPr/>
              <a:t>20</a:t>
            </a:fld>
            <a:endParaRPr lang="sv-SE">
              <a:solidFill>
                <a:prstClr val="black">
                  <a:tint val="75000"/>
                </a:prstClr>
              </a:solidFill>
            </a:endParaRPr>
          </a:p>
        </p:txBody>
      </p:sp>
    </p:spTree>
    <p:extLst>
      <p:ext uri="{BB962C8B-B14F-4D97-AF65-F5344CB8AC3E}">
        <p14:creationId xmlns:p14="http://schemas.microsoft.com/office/powerpoint/2010/main" val="293759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P spid="57"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Gene-level statistics</a:t>
            </a:r>
            <a:endParaRPr lang="en-US" dirty="0"/>
          </a:p>
        </p:txBody>
      </p:sp>
      <p:sp>
        <p:nvSpPr>
          <p:cNvPr id="3" name="Content Placeholder 2"/>
          <p:cNvSpPr>
            <a:spLocks noGrp="1"/>
          </p:cNvSpPr>
          <p:nvPr>
            <p:ph idx="4294967295"/>
          </p:nvPr>
        </p:nvSpPr>
        <p:spPr>
          <a:xfrm>
            <a:off x="715347" y="1506894"/>
            <a:ext cx="8229600" cy="4525963"/>
          </a:xfrm>
        </p:spPr>
        <p:txBody>
          <a:bodyPr/>
          <a:lstStyle/>
          <a:p>
            <a:r>
              <a:rPr lang="en-US" dirty="0"/>
              <a:t>p</a:t>
            </a:r>
            <a:r>
              <a:rPr lang="en-US" dirty="0" smtClean="0"/>
              <a:t>-values</a:t>
            </a:r>
          </a:p>
          <a:p>
            <a:r>
              <a:rPr lang="en-US" dirty="0"/>
              <a:t>t</a:t>
            </a:r>
            <a:r>
              <a:rPr lang="en-US" dirty="0" smtClean="0"/>
              <a:t>-values, </a:t>
            </a:r>
            <a:r>
              <a:rPr lang="en-US" dirty="0" err="1" smtClean="0"/>
              <a:t>etc</a:t>
            </a:r>
            <a:endParaRPr lang="en-US" dirty="0" smtClean="0"/>
          </a:p>
          <a:p>
            <a:r>
              <a:rPr lang="en-US" dirty="0" smtClean="0"/>
              <a:t>Fold-changes</a:t>
            </a:r>
          </a:p>
          <a:p>
            <a:r>
              <a:rPr lang="en-US" dirty="0" smtClean="0"/>
              <a:t>Ranks</a:t>
            </a:r>
          </a:p>
          <a:p>
            <a:r>
              <a:rPr lang="en-US" dirty="0" smtClean="0"/>
              <a:t>Correlations</a:t>
            </a:r>
          </a:p>
          <a:p>
            <a:r>
              <a:rPr lang="en-US" dirty="0" smtClean="0"/>
              <a:t>Signal to noise ratio</a:t>
            </a:r>
          </a:p>
          <a:p>
            <a:r>
              <a:rPr lang="is-IS" dirty="0" smtClean="0"/>
              <a:t>…</a:t>
            </a:r>
            <a:endParaRPr lang="en-US" dirty="0"/>
          </a:p>
        </p:txBody>
      </p:sp>
      <p:sp>
        <p:nvSpPr>
          <p:cNvPr id="4" name="Slide Number Placeholder 3"/>
          <p:cNvSpPr>
            <a:spLocks noGrp="1"/>
          </p:cNvSpPr>
          <p:nvPr>
            <p:ph type="sldNum" sz="quarter" idx="12"/>
          </p:nvPr>
        </p:nvSpPr>
        <p:spPr/>
        <p:txBody>
          <a:bodyPr/>
          <a:lstStyle/>
          <a:p>
            <a:fld id="{97DED537-10C4-8C40-8E87-51060FF45365}" type="slidenum">
              <a:rPr lang="sv-SE" smtClean="0">
                <a:solidFill>
                  <a:prstClr val="black">
                    <a:tint val="75000"/>
                  </a:prstClr>
                </a:solidFill>
              </a:rPr>
              <a:pPr/>
              <a:t>21</a:t>
            </a:fld>
            <a:endParaRPr lang="sv-SE">
              <a:solidFill>
                <a:prstClr val="black">
                  <a:tint val="75000"/>
                </a:prstClr>
              </a:solidFill>
            </a:endParaRPr>
          </a:p>
        </p:txBody>
      </p:sp>
    </p:spTree>
    <p:extLst>
      <p:ext uri="{BB962C8B-B14F-4D97-AF65-F5344CB8AC3E}">
        <p14:creationId xmlns:p14="http://schemas.microsoft.com/office/powerpoint/2010/main" val="183392878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GSEA</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3771" y="1625183"/>
            <a:ext cx="8455511" cy="4808197"/>
          </a:xfrm>
          <a:prstGeom prst="rect">
            <a:avLst/>
          </a:prstGeom>
        </p:spPr>
      </p:pic>
      <p:sp>
        <p:nvSpPr>
          <p:cNvPr id="5" name="Rectangle 4"/>
          <p:cNvSpPr/>
          <p:nvPr/>
        </p:nvSpPr>
        <p:spPr>
          <a:xfrm>
            <a:off x="1696891" y="1122281"/>
            <a:ext cx="7248057" cy="338554"/>
          </a:xfrm>
          <a:prstGeom prst="rect">
            <a:avLst/>
          </a:prstGeom>
        </p:spPr>
        <p:txBody>
          <a:bodyPr wrap="square">
            <a:spAutoFit/>
          </a:bodyPr>
          <a:lstStyle/>
          <a:p>
            <a:r>
              <a:rPr lang="en-US" sz="1600" dirty="0" err="1"/>
              <a:t>Mootha</a:t>
            </a:r>
            <a:r>
              <a:rPr lang="en-US" sz="1600" dirty="0"/>
              <a:t> et al Nature Genetics, 2003; Subramanian PNAS 2005 </a:t>
            </a:r>
            <a:endParaRPr lang="en-US" sz="1600" dirty="0">
              <a:effectLst/>
            </a:endParaRPr>
          </a:p>
        </p:txBody>
      </p:sp>
      <p:sp>
        <p:nvSpPr>
          <p:cNvPr id="3" name="Slide Number Placeholder 2"/>
          <p:cNvSpPr>
            <a:spLocks noGrp="1"/>
          </p:cNvSpPr>
          <p:nvPr>
            <p:ph type="sldNum" sz="quarter" idx="12"/>
          </p:nvPr>
        </p:nvSpPr>
        <p:spPr/>
        <p:txBody>
          <a:bodyPr/>
          <a:lstStyle/>
          <a:p>
            <a:fld id="{97DED537-10C4-8C40-8E87-51060FF45365}" type="slidenum">
              <a:rPr lang="sv-SE" smtClean="0">
                <a:solidFill>
                  <a:prstClr val="black">
                    <a:tint val="75000"/>
                  </a:prstClr>
                </a:solidFill>
              </a:rPr>
              <a:pPr/>
              <a:t>22</a:t>
            </a:fld>
            <a:endParaRPr lang="sv-SE">
              <a:solidFill>
                <a:prstClr val="black">
                  <a:tint val="75000"/>
                </a:prstClr>
              </a:solidFill>
            </a:endParaRPr>
          </a:p>
        </p:txBody>
      </p:sp>
    </p:spTree>
    <p:extLst>
      <p:ext uri="{BB962C8B-B14F-4D97-AF65-F5344CB8AC3E}">
        <p14:creationId xmlns:p14="http://schemas.microsoft.com/office/powerpoint/2010/main" val="39427815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7886" y="279770"/>
            <a:ext cx="6739685" cy="572089"/>
          </a:xfrm>
        </p:spPr>
        <p:txBody>
          <a:bodyPr>
            <a:noAutofit/>
          </a:bodyPr>
          <a:lstStyle/>
          <a:p>
            <a:r>
              <a:rPr lang="en-US" dirty="0" smtClean="0"/>
              <a:t>Piano – a platform for GSA (in R)</a:t>
            </a:r>
            <a:endParaRPr lang="en-US" dirty="0"/>
          </a:p>
        </p:txBody>
      </p:sp>
      <p:sp>
        <p:nvSpPr>
          <p:cNvPr id="4" name="Rectangle 4"/>
          <p:cNvSpPr>
            <a:spLocks noChangeArrowheads="1"/>
          </p:cNvSpPr>
          <p:nvPr/>
        </p:nvSpPr>
        <p:spPr bwMode="auto">
          <a:xfrm>
            <a:off x="1528863" y="1136374"/>
            <a:ext cx="4744632"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400" b="0" i="0" u="none" strike="noStrike" cap="none" normalizeH="0" baseline="0" dirty="0" smtClean="0">
                <a:ln>
                  <a:noFill/>
                </a:ln>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rPr>
              <a:t>Reporter features</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400" b="0" i="0" u="none" strike="noStrike" cap="none" normalizeH="0" baseline="0" dirty="0" smtClean="0">
                <a:ln>
                  <a:noFill/>
                </a:ln>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rPr>
              <a:t>Parametric analysis of gene-set enrichment, PAGE</a:t>
            </a:r>
            <a:endParaRPr kumimoji="0" lang="en-US" altLang="en-US" sz="800" b="0" i="0" u="none" strike="noStrike" cap="none" normalizeH="0" baseline="0" dirty="0" smtClean="0">
              <a:ln>
                <a:noFill/>
              </a:ln>
              <a:solidFill>
                <a:schemeClr val="tx1"/>
              </a:solidFill>
              <a:effectLst/>
              <a:latin typeface="Calibri Light" panose="020F030202020403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400" b="0" i="0" u="none" strike="noStrike" cap="none" normalizeH="0" baseline="0" dirty="0" smtClean="0">
                <a:ln>
                  <a:noFill/>
                </a:ln>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rPr>
              <a:t>Tail strength </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400" b="0" i="0" u="none" strike="noStrike" cap="none" normalizeH="0" baseline="0" dirty="0" smtClean="0">
                <a:ln>
                  <a:noFill/>
                </a:ln>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rPr>
              <a:t>Wilcoxon rank-sum test</a:t>
            </a:r>
            <a:endParaRPr kumimoji="0" lang="en-US" altLang="en-US" sz="800" b="0" i="0" u="none" strike="noStrike" cap="none" normalizeH="0" baseline="0" dirty="0" smtClean="0">
              <a:ln>
                <a:noFill/>
              </a:ln>
              <a:solidFill>
                <a:schemeClr val="tx1"/>
              </a:solidFill>
              <a:effectLst/>
              <a:latin typeface="Calibri Light" panose="020F030202020403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400" b="0" i="0" u="none" strike="noStrike" cap="none" normalizeH="0" baseline="0" dirty="0" smtClean="0">
                <a:ln>
                  <a:noFill/>
                </a:ln>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rPr>
              <a:t>Gene-set enrichment analysis, GSEA (two implementations)</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400" b="0" i="0" u="none" strike="noStrike" cap="none" normalizeH="0" baseline="0" dirty="0" smtClean="0">
                <a:ln>
                  <a:noFill/>
                </a:ln>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rPr>
              <a:t>Mean</a:t>
            </a:r>
            <a:endParaRPr kumimoji="0" lang="en-US" altLang="en-US" sz="800" b="0" i="0" u="none" strike="noStrike" cap="none" normalizeH="0" baseline="0" dirty="0" smtClean="0">
              <a:ln>
                <a:noFill/>
              </a:ln>
              <a:solidFill>
                <a:schemeClr val="tx1"/>
              </a:solidFill>
              <a:effectLst/>
              <a:latin typeface="Calibri Light" panose="020F030202020403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400" b="0" i="0" u="none" strike="noStrike" cap="none" normalizeH="0" baseline="0" dirty="0" smtClean="0">
                <a:ln>
                  <a:noFill/>
                </a:ln>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rPr>
              <a:t>Median</a:t>
            </a:r>
            <a:endParaRPr kumimoji="0" lang="en-US" altLang="en-US" sz="800" b="0" i="0" u="none" strike="noStrike" cap="none" normalizeH="0" baseline="0" dirty="0" smtClean="0">
              <a:ln>
                <a:noFill/>
              </a:ln>
              <a:solidFill>
                <a:schemeClr val="tx1"/>
              </a:solidFill>
              <a:effectLst/>
              <a:latin typeface="Calibri Light" panose="020F030202020403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400" b="0" i="0" u="none" strike="noStrike" cap="none" normalizeH="0" baseline="0" dirty="0" smtClean="0">
                <a:ln>
                  <a:noFill/>
                </a:ln>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rPr>
              <a:t>Sum</a:t>
            </a:r>
            <a:endParaRPr kumimoji="0" lang="en-US" altLang="en-US" sz="800" b="0" i="0" u="none" strike="noStrike" cap="none" normalizeH="0" baseline="0" dirty="0" smtClean="0">
              <a:ln>
                <a:noFill/>
              </a:ln>
              <a:solidFill>
                <a:schemeClr val="tx1"/>
              </a:solidFill>
              <a:effectLst/>
              <a:latin typeface="Calibri Light" panose="020F030202020403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400" b="0" i="0" u="none" strike="noStrike" cap="none" normalizeH="0" baseline="0" dirty="0" err="1" smtClean="0">
                <a:ln>
                  <a:noFill/>
                </a:ln>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rPr>
              <a:t>Maxmean</a:t>
            </a:r>
            <a:endParaRPr kumimoji="0" lang="en-US" altLang="en-US" sz="2000" b="0" i="0" u="none" strike="noStrike" cap="none" normalizeH="0" baseline="0" dirty="0" smtClean="0">
              <a:ln>
                <a:noFill/>
              </a:ln>
              <a:solidFill>
                <a:schemeClr val="tx1"/>
              </a:solidFill>
              <a:effectLst/>
              <a:latin typeface="Calibri Light" panose="020F0302020204030204" pitchFamily="34" charset="0"/>
            </a:endParaRPr>
          </a:p>
        </p:txBody>
      </p:sp>
      <p:grpSp>
        <p:nvGrpSpPr>
          <p:cNvPr id="5" name="Group 4"/>
          <p:cNvGrpSpPr/>
          <p:nvPr/>
        </p:nvGrpSpPr>
        <p:grpSpPr>
          <a:xfrm>
            <a:off x="6100006" y="1136374"/>
            <a:ext cx="1695061" cy="2031325"/>
            <a:chOff x="6495663" y="2019620"/>
            <a:chExt cx="1695061" cy="2031325"/>
          </a:xfrm>
        </p:grpSpPr>
        <p:sp>
          <p:nvSpPr>
            <p:cNvPr id="6" name="Right Brace 5"/>
            <p:cNvSpPr/>
            <p:nvPr/>
          </p:nvSpPr>
          <p:spPr>
            <a:xfrm>
              <a:off x="6495663" y="2019620"/>
              <a:ext cx="268064" cy="2031325"/>
            </a:xfrm>
            <a:prstGeom prst="rightBrace">
              <a:avLst>
                <a:gd name="adj1" fmla="val 72292"/>
                <a:gd name="adj2" fmla="val 5000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7" name="TextBox 6"/>
            <p:cNvSpPr txBox="1"/>
            <p:nvPr/>
          </p:nvSpPr>
          <p:spPr>
            <a:xfrm>
              <a:off x="6911208" y="2681339"/>
              <a:ext cx="1279516" cy="707886"/>
            </a:xfrm>
            <a:prstGeom prst="rect">
              <a:avLst/>
            </a:prstGeom>
            <a:noFill/>
          </p:spPr>
          <p:txBody>
            <a:bodyPr wrap="none" rtlCol="0">
              <a:spAutoFit/>
            </a:bodyPr>
            <a:lstStyle/>
            <a:p>
              <a:pPr algn="ctr"/>
              <a:r>
                <a:rPr lang="sv-SE" sz="2000" dirty="0" smtClean="0">
                  <a:latin typeface="Calibri Light" panose="020F0302020204030204" pitchFamily="34" charset="0"/>
                </a:rPr>
                <a:t>Consensus</a:t>
              </a:r>
            </a:p>
            <a:p>
              <a:pPr algn="ctr"/>
              <a:r>
                <a:rPr lang="sv-SE" sz="2000" dirty="0" err="1" smtClean="0">
                  <a:latin typeface="Calibri Light" panose="020F0302020204030204" pitchFamily="34" charset="0"/>
                </a:rPr>
                <a:t>result</a:t>
              </a:r>
              <a:endParaRPr lang="en-US" sz="2000" dirty="0">
                <a:latin typeface="Calibri Light" panose="020F0302020204030204" pitchFamily="34" charset="0"/>
              </a:endParaRPr>
            </a:p>
          </p:txBody>
        </p:sp>
      </p:grpSp>
      <p:pic>
        <p:nvPicPr>
          <p:cNvPr id="8" name="Picture 7"/>
          <p:cNvPicPr>
            <a:picLocks noChangeAspect="1"/>
          </p:cNvPicPr>
          <p:nvPr/>
        </p:nvPicPr>
        <p:blipFill>
          <a:blip r:embed="rId3"/>
          <a:stretch>
            <a:fillRect/>
          </a:stretch>
        </p:blipFill>
        <p:spPr>
          <a:xfrm>
            <a:off x="457200" y="3236026"/>
            <a:ext cx="8314638" cy="2929920"/>
          </a:xfrm>
          <a:prstGeom prst="rect">
            <a:avLst/>
          </a:prstGeom>
        </p:spPr>
      </p:pic>
      <p:sp>
        <p:nvSpPr>
          <p:cNvPr id="9" name="TextBox 8"/>
          <p:cNvSpPr txBox="1"/>
          <p:nvPr/>
        </p:nvSpPr>
        <p:spPr>
          <a:xfrm>
            <a:off x="1657807" y="6379285"/>
            <a:ext cx="4447949" cy="276999"/>
          </a:xfrm>
          <a:prstGeom prst="rect">
            <a:avLst/>
          </a:prstGeom>
          <a:noFill/>
        </p:spPr>
        <p:txBody>
          <a:bodyPr wrap="none" rtlCol="0">
            <a:spAutoFit/>
          </a:bodyPr>
          <a:lstStyle/>
          <a:p>
            <a:r>
              <a:rPr lang="en-US" sz="1200" dirty="0" smtClean="0"/>
              <a:t>Disclaimer: The author of this presentation is </a:t>
            </a:r>
            <a:r>
              <a:rPr lang="en-US" sz="1200" smtClean="0"/>
              <a:t>the developer of piano</a:t>
            </a:r>
            <a:endParaRPr lang="en-US" sz="1200"/>
          </a:p>
        </p:txBody>
      </p:sp>
      <p:sp>
        <p:nvSpPr>
          <p:cNvPr id="3" name="Slide Number Placeholder 2"/>
          <p:cNvSpPr>
            <a:spLocks noGrp="1"/>
          </p:cNvSpPr>
          <p:nvPr>
            <p:ph type="sldNum" sz="quarter" idx="12"/>
          </p:nvPr>
        </p:nvSpPr>
        <p:spPr/>
        <p:txBody>
          <a:bodyPr/>
          <a:lstStyle/>
          <a:p>
            <a:fld id="{97DED537-10C4-8C40-8E87-51060FF45365}" type="slidenum">
              <a:rPr lang="sv-SE" smtClean="0">
                <a:solidFill>
                  <a:prstClr val="black">
                    <a:tint val="75000"/>
                  </a:prstClr>
                </a:solidFill>
              </a:rPr>
              <a:pPr/>
              <a:t>23</a:t>
            </a:fld>
            <a:endParaRPr lang="sv-SE">
              <a:solidFill>
                <a:prstClr val="black">
                  <a:tint val="75000"/>
                </a:prstClr>
              </a:solidFill>
            </a:endParaRPr>
          </a:p>
        </p:txBody>
      </p:sp>
    </p:spTree>
    <p:extLst>
      <p:ext uri="{BB962C8B-B14F-4D97-AF65-F5344CB8AC3E}">
        <p14:creationId xmlns:p14="http://schemas.microsoft.com/office/powerpoint/2010/main" val="9712941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6294" y="1959966"/>
            <a:ext cx="8027844" cy="572089"/>
          </a:xfrm>
          <a:prstGeom prst="rect">
            <a:avLst/>
          </a:prstGeom>
        </p:spPr>
        <p:txBody>
          <a:bodyPr>
            <a:normAutofit fontScale="90000"/>
          </a:bodyPr>
          <a:lstStyle/>
          <a:p>
            <a:pPr algn="ctr"/>
            <a:r>
              <a:rPr lang="en-US" sz="3600" smtClean="0"/>
              <a:t>Directionality, overlap</a:t>
            </a:r>
            <a:r>
              <a:rPr lang="en-US" sz="3600" dirty="0" smtClean="0"/>
              <a:t>, interaction, biases</a:t>
            </a:r>
            <a:r>
              <a:rPr lang="is-IS" sz="3600" dirty="0" smtClean="0"/>
              <a:t>…</a:t>
            </a:r>
            <a:endParaRPr lang="en-US" sz="3600" dirty="0"/>
          </a:p>
        </p:txBody>
      </p:sp>
      <p:sp>
        <p:nvSpPr>
          <p:cNvPr id="5" name="Slide Number Placeholder 4"/>
          <p:cNvSpPr>
            <a:spLocks noGrp="1"/>
          </p:cNvSpPr>
          <p:nvPr>
            <p:ph type="sldNum" sz="quarter" idx="12"/>
          </p:nvPr>
        </p:nvSpPr>
        <p:spPr/>
        <p:txBody>
          <a:bodyPr/>
          <a:lstStyle/>
          <a:p>
            <a:fld id="{97DED537-10C4-8C40-8E87-51060FF45365}" type="slidenum">
              <a:rPr lang="sv-SE" smtClean="0">
                <a:solidFill>
                  <a:prstClr val="black">
                    <a:tint val="75000"/>
                  </a:prstClr>
                </a:solidFill>
              </a:rPr>
              <a:pPr/>
              <a:t>24</a:t>
            </a:fld>
            <a:endParaRPr lang="sv-SE">
              <a:solidFill>
                <a:prstClr val="black">
                  <a:tint val="75000"/>
                </a:prstClr>
              </a:solidFill>
            </a:endParaRPr>
          </a:p>
        </p:txBody>
      </p:sp>
      <p:sp>
        <p:nvSpPr>
          <p:cNvPr id="10" name="Rectangle 9"/>
          <p:cNvSpPr/>
          <p:nvPr/>
        </p:nvSpPr>
        <p:spPr>
          <a:xfrm>
            <a:off x="200722" y="869795"/>
            <a:ext cx="8753707" cy="23417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6" name="Group 5"/>
          <p:cNvGrpSpPr/>
          <p:nvPr/>
        </p:nvGrpSpPr>
        <p:grpSpPr>
          <a:xfrm rot="20795097">
            <a:off x="2839393" y="2655464"/>
            <a:ext cx="3784433" cy="2165788"/>
            <a:chOff x="3463861" y="2981629"/>
            <a:chExt cx="5680140" cy="3388169"/>
          </a:xfrm>
        </p:grpSpPr>
        <p:pic>
          <p:nvPicPr>
            <p:cNvPr id="50" name="Picture 49"/>
            <p:cNvPicPr>
              <a:picLocks noChangeAspect="1"/>
            </p:cNvPicPr>
            <p:nvPr/>
          </p:nvPicPr>
          <p:blipFill rotWithShape="1">
            <a:blip r:embed="rId3">
              <a:extLst>
                <a:ext uri="{28A0092B-C50C-407E-A947-70E740481C1C}">
                  <a14:useLocalDpi xmlns:a14="http://schemas.microsoft.com/office/drawing/2010/main" val="0"/>
                </a:ext>
              </a:extLst>
            </a:blip>
            <a:srcRect l="32983" t="14473" b="19073"/>
            <a:stretch/>
          </p:blipFill>
          <p:spPr>
            <a:xfrm>
              <a:off x="5218239" y="3804090"/>
              <a:ext cx="3174387" cy="2248349"/>
            </a:xfrm>
            <a:prstGeom prst="rect">
              <a:avLst/>
            </a:prstGeom>
          </p:spPr>
        </p:pic>
        <p:pic>
          <p:nvPicPr>
            <p:cNvPr id="48" name="Picture 47"/>
            <p:cNvPicPr>
              <a:picLocks noChangeAspect="1"/>
            </p:cNvPicPr>
            <p:nvPr/>
          </p:nvPicPr>
          <p:blipFill rotWithShape="1">
            <a:blip r:embed="rId4"/>
            <a:srcRect l="20964" t="4834" r="44132" b="48463"/>
            <a:stretch/>
          </p:blipFill>
          <p:spPr>
            <a:xfrm>
              <a:off x="3463861" y="2981629"/>
              <a:ext cx="2497873" cy="2154828"/>
            </a:xfrm>
            <a:prstGeom prst="rect">
              <a:avLst/>
            </a:prstGeom>
          </p:spPr>
        </p:pic>
        <p:pic>
          <p:nvPicPr>
            <p:cNvPr id="51" name="Picture 5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706202">
              <a:off x="3966629" y="3155639"/>
              <a:ext cx="3181622" cy="3133898"/>
            </a:xfrm>
            <a:prstGeom prst="rect">
              <a:avLst/>
            </a:prstGeom>
          </p:spPr>
        </p:pic>
        <p:grpSp>
          <p:nvGrpSpPr>
            <p:cNvPr id="52" name="Group 51"/>
            <p:cNvGrpSpPr/>
            <p:nvPr/>
          </p:nvGrpSpPr>
          <p:grpSpPr>
            <a:xfrm>
              <a:off x="3701597" y="5164635"/>
              <a:ext cx="5442404" cy="1205163"/>
              <a:chOff x="1846794" y="1647916"/>
              <a:chExt cx="4213611" cy="933060"/>
            </a:xfrm>
          </p:grpSpPr>
          <p:pic>
            <p:nvPicPr>
              <p:cNvPr id="56" name="Picture 55"/>
              <p:cNvPicPr>
                <a:picLocks noChangeAspect="1" noChangeArrowheads="1"/>
              </p:cNvPicPr>
              <p:nvPr/>
            </p:nvPicPr>
            <p:blipFill rotWithShape="1">
              <a:blip r:embed="rId6">
                <a:extLst>
                  <a:ext uri="{28A0092B-C50C-407E-A947-70E740481C1C}">
                    <a14:useLocalDpi xmlns:a14="http://schemas.microsoft.com/office/drawing/2010/main" val="0"/>
                  </a:ext>
                </a:extLst>
              </a:blip>
              <a:srcRect t="16249" r="88652" b="49683"/>
              <a:stretch/>
            </p:blipFill>
            <p:spPr bwMode="auto">
              <a:xfrm rot="1102798">
                <a:off x="1846794" y="1647916"/>
                <a:ext cx="1020036" cy="6729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7" name="Rectangle 56"/>
              <p:cNvSpPr/>
              <p:nvPr/>
            </p:nvSpPr>
            <p:spPr>
              <a:xfrm rot="2573595">
                <a:off x="5537764" y="2076920"/>
                <a:ext cx="522641" cy="50405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107147245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Directionality of gene-sets</a:t>
            </a:r>
            <a:endParaRPr lang="en-US" dirty="0"/>
          </a:p>
        </p:txBody>
      </p:sp>
      <p:pic>
        <p:nvPicPr>
          <p:cNvPr id="4" name="Picture 3"/>
          <p:cNvPicPr>
            <a:picLocks noChangeAspect="1"/>
          </p:cNvPicPr>
          <p:nvPr/>
        </p:nvPicPr>
        <p:blipFill rotWithShape="1">
          <a:blip r:embed="rId3"/>
          <a:srcRect l="2300" t="15516" r="6962" b="7552"/>
          <a:stretch/>
        </p:blipFill>
        <p:spPr>
          <a:xfrm>
            <a:off x="822958" y="1267491"/>
            <a:ext cx="6309360" cy="2119746"/>
          </a:xfrm>
          <a:prstGeom prst="rect">
            <a:avLst/>
          </a:prstGeom>
        </p:spPr>
      </p:pic>
      <p:sp>
        <p:nvSpPr>
          <p:cNvPr id="5" name="Rectangle 4"/>
          <p:cNvSpPr/>
          <p:nvPr/>
        </p:nvSpPr>
        <p:spPr>
          <a:xfrm>
            <a:off x="739830" y="1008134"/>
            <a:ext cx="365762" cy="257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7032565" y="1938328"/>
            <a:ext cx="299259" cy="47632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7" name="Group 6"/>
          <p:cNvGrpSpPr/>
          <p:nvPr/>
        </p:nvGrpSpPr>
        <p:grpSpPr>
          <a:xfrm>
            <a:off x="1888576" y="3644467"/>
            <a:ext cx="5642754" cy="2551431"/>
            <a:chOff x="1691679" y="1268759"/>
            <a:chExt cx="4368726" cy="1975366"/>
          </a:xfrm>
        </p:grpSpPr>
        <p:pic>
          <p:nvPicPr>
            <p:cNvPr id="8"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r="56029"/>
            <a:stretch/>
          </p:blipFill>
          <p:spPr bwMode="auto">
            <a:xfrm>
              <a:off x="1691679" y="1268759"/>
              <a:ext cx="3952562" cy="19753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Rectangle 8"/>
            <p:cNvSpPr/>
            <p:nvPr/>
          </p:nvSpPr>
          <p:spPr>
            <a:xfrm rot="2573595">
              <a:off x="5537764" y="2076920"/>
              <a:ext cx="522641" cy="50405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7" name="Rectangle 16"/>
          <p:cNvSpPr/>
          <p:nvPr/>
        </p:nvSpPr>
        <p:spPr>
          <a:xfrm>
            <a:off x="1629295" y="3877688"/>
            <a:ext cx="5912313" cy="46551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1750334" y="4617521"/>
            <a:ext cx="5912313" cy="3075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5631393" y="4326576"/>
            <a:ext cx="1491600" cy="3075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0"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21646" t="27299" r="68224" b="62601"/>
          <a:stretch/>
        </p:blipFill>
        <p:spPr bwMode="auto">
          <a:xfrm>
            <a:off x="7371469" y="4709088"/>
            <a:ext cx="1176123" cy="2576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21" name="Group 20"/>
          <p:cNvGrpSpPr/>
          <p:nvPr/>
        </p:nvGrpSpPr>
        <p:grpSpPr>
          <a:xfrm>
            <a:off x="7070477" y="3366866"/>
            <a:ext cx="1778106" cy="1487156"/>
            <a:chOff x="7070477" y="3279782"/>
            <a:chExt cx="1778106" cy="1487156"/>
          </a:xfrm>
        </p:grpSpPr>
        <p:sp>
          <p:nvSpPr>
            <p:cNvPr id="22" name="Rectangle 21"/>
            <p:cNvSpPr/>
            <p:nvPr/>
          </p:nvSpPr>
          <p:spPr>
            <a:xfrm>
              <a:off x="7070477" y="3279782"/>
              <a:ext cx="1778106" cy="1487156"/>
            </a:xfrm>
            <a:prstGeom prst="rect">
              <a:avLst/>
            </a:prstGeom>
            <a:solidFill>
              <a:srgbClr val="000000">
                <a:alpha val="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3"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11143" t="27299" r="78469" b="62601"/>
            <a:stretch/>
          </p:blipFill>
          <p:spPr bwMode="auto">
            <a:xfrm>
              <a:off x="7642440" y="3786182"/>
              <a:ext cx="1206143" cy="2576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24" name="Isosceles Triangle 65"/>
          <p:cNvSpPr/>
          <p:nvPr/>
        </p:nvSpPr>
        <p:spPr>
          <a:xfrm>
            <a:off x="7841086" y="4943893"/>
            <a:ext cx="239325" cy="266884"/>
          </a:xfrm>
          <a:prstGeom prst="triangl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5"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11143" t="27299" r="78469" b="62601"/>
          <a:stretch/>
        </p:blipFill>
        <p:spPr bwMode="auto">
          <a:xfrm rot="1200219">
            <a:off x="7655341" y="3974301"/>
            <a:ext cx="1206143" cy="2576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6" name="Isosceles Triangle 64"/>
          <p:cNvSpPr/>
          <p:nvPr/>
        </p:nvSpPr>
        <p:spPr>
          <a:xfrm>
            <a:off x="7841086" y="4105814"/>
            <a:ext cx="239325" cy="266884"/>
          </a:xfrm>
          <a:prstGeom prst="triangl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TextBox 27"/>
          <p:cNvSpPr txBox="1"/>
          <p:nvPr/>
        </p:nvSpPr>
        <p:spPr>
          <a:xfrm>
            <a:off x="1657807" y="6466369"/>
            <a:ext cx="4447949" cy="276999"/>
          </a:xfrm>
          <a:prstGeom prst="rect">
            <a:avLst/>
          </a:prstGeom>
          <a:noFill/>
        </p:spPr>
        <p:txBody>
          <a:bodyPr wrap="none" rtlCol="0">
            <a:spAutoFit/>
          </a:bodyPr>
          <a:lstStyle/>
          <a:p>
            <a:r>
              <a:rPr lang="en-US" sz="1200" dirty="0" smtClean="0"/>
              <a:t>Disclaimer: The author of this presentation is the developer of piano</a:t>
            </a:r>
            <a:endParaRPr lang="en-US" sz="1200" dirty="0"/>
          </a:p>
        </p:txBody>
      </p:sp>
      <p:sp>
        <p:nvSpPr>
          <p:cNvPr id="3" name="Slide Number Placeholder 2"/>
          <p:cNvSpPr>
            <a:spLocks noGrp="1"/>
          </p:cNvSpPr>
          <p:nvPr>
            <p:ph type="sldNum" sz="quarter" idx="12"/>
          </p:nvPr>
        </p:nvSpPr>
        <p:spPr/>
        <p:txBody>
          <a:bodyPr/>
          <a:lstStyle/>
          <a:p>
            <a:fld id="{97DED537-10C4-8C40-8E87-51060FF45365}" type="slidenum">
              <a:rPr lang="sv-SE" smtClean="0">
                <a:solidFill>
                  <a:prstClr val="black">
                    <a:tint val="75000"/>
                  </a:prstClr>
                </a:solidFill>
              </a:rPr>
              <a:pPr/>
              <a:t>25</a:t>
            </a:fld>
            <a:endParaRPr lang="sv-SE">
              <a:solidFill>
                <a:prstClr val="black">
                  <a:tint val="75000"/>
                </a:prstClr>
              </a:solidFill>
            </a:endParaRPr>
          </a:p>
        </p:txBody>
      </p:sp>
    </p:spTree>
    <p:extLst>
      <p:ext uri="{BB962C8B-B14F-4D97-AF65-F5344CB8AC3E}">
        <p14:creationId xmlns:p14="http://schemas.microsoft.com/office/powerpoint/2010/main" val="993505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17"/>
                                        </p:tgtEl>
                                      </p:cBhvr>
                                    </p:animEffect>
                                    <p:set>
                                      <p:cBhvr>
                                        <p:cTn id="12" dur="1" fill="hold">
                                          <p:stCondLst>
                                            <p:cond delay="499"/>
                                          </p:stCondLst>
                                        </p:cTn>
                                        <p:tgtEl>
                                          <p:spTgt spid="17"/>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0" nodeType="clickEffect">
                                  <p:stCondLst>
                                    <p:cond delay="0"/>
                                  </p:stCondLst>
                                  <p:childTnLst>
                                    <p:animEffect transition="out" filter="fade">
                                      <p:cBhvr>
                                        <p:cTn id="16" dur="500"/>
                                        <p:tgtEl>
                                          <p:spTgt spid="19"/>
                                        </p:tgtEl>
                                      </p:cBhvr>
                                    </p:animEffect>
                                    <p:set>
                                      <p:cBhvr>
                                        <p:cTn id="17" dur="1" fill="hold">
                                          <p:stCondLst>
                                            <p:cond delay="499"/>
                                          </p:stCondLst>
                                        </p:cTn>
                                        <p:tgtEl>
                                          <p:spTgt spid="19"/>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26"/>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21"/>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20"/>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24"/>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32" presetClass="emph" presetSubtype="0" fill="hold" nodeType="clickEffect">
                                  <p:stCondLst>
                                    <p:cond delay="0"/>
                                  </p:stCondLst>
                                  <p:childTnLst>
                                    <p:animRot by="120000">
                                      <p:cBhvr>
                                        <p:cTn id="31" dur="100" fill="hold">
                                          <p:stCondLst>
                                            <p:cond delay="0"/>
                                          </p:stCondLst>
                                        </p:cTn>
                                        <p:tgtEl>
                                          <p:spTgt spid="21"/>
                                        </p:tgtEl>
                                        <p:attrNameLst>
                                          <p:attrName>r</p:attrName>
                                        </p:attrNameLst>
                                      </p:cBhvr>
                                    </p:animRot>
                                    <p:animRot by="-240000">
                                      <p:cBhvr>
                                        <p:cTn id="32" dur="200" fill="hold">
                                          <p:stCondLst>
                                            <p:cond delay="200"/>
                                          </p:stCondLst>
                                        </p:cTn>
                                        <p:tgtEl>
                                          <p:spTgt spid="21"/>
                                        </p:tgtEl>
                                        <p:attrNameLst>
                                          <p:attrName>r</p:attrName>
                                        </p:attrNameLst>
                                      </p:cBhvr>
                                    </p:animRot>
                                    <p:animRot by="240000">
                                      <p:cBhvr>
                                        <p:cTn id="33" dur="200" fill="hold">
                                          <p:stCondLst>
                                            <p:cond delay="400"/>
                                          </p:stCondLst>
                                        </p:cTn>
                                        <p:tgtEl>
                                          <p:spTgt spid="21"/>
                                        </p:tgtEl>
                                        <p:attrNameLst>
                                          <p:attrName>r</p:attrName>
                                        </p:attrNameLst>
                                      </p:cBhvr>
                                    </p:animRot>
                                    <p:animRot by="-240000">
                                      <p:cBhvr>
                                        <p:cTn id="34" dur="200" fill="hold">
                                          <p:stCondLst>
                                            <p:cond delay="600"/>
                                          </p:stCondLst>
                                        </p:cTn>
                                        <p:tgtEl>
                                          <p:spTgt spid="21"/>
                                        </p:tgtEl>
                                        <p:attrNameLst>
                                          <p:attrName>r</p:attrName>
                                        </p:attrNameLst>
                                      </p:cBhvr>
                                    </p:animRot>
                                    <p:animRot by="120000">
                                      <p:cBhvr>
                                        <p:cTn id="35" dur="200" fill="hold">
                                          <p:stCondLst>
                                            <p:cond delay="800"/>
                                          </p:stCondLst>
                                        </p:cTn>
                                        <p:tgtEl>
                                          <p:spTgt spid="21"/>
                                        </p:tgtEl>
                                        <p:attrNameLst>
                                          <p:attrName>r</p:attrName>
                                        </p:attrNameLst>
                                      </p:cBhvr>
                                    </p:animRot>
                                  </p:childTnLst>
                                </p:cTn>
                              </p:par>
                            </p:childTnLst>
                          </p:cTn>
                        </p:par>
                        <p:par>
                          <p:cTn id="36" fill="hold">
                            <p:stCondLst>
                              <p:cond delay="1000"/>
                            </p:stCondLst>
                            <p:childTnLst>
                              <p:par>
                                <p:cTn id="37" presetID="1" presetClass="exit" presetSubtype="0" fill="hold" nodeType="afterEffect">
                                  <p:stCondLst>
                                    <p:cond delay="0"/>
                                  </p:stCondLst>
                                  <p:childTnLst>
                                    <p:set>
                                      <p:cBhvr>
                                        <p:cTn id="38" dur="1" fill="hold">
                                          <p:stCondLst>
                                            <p:cond delay="0"/>
                                          </p:stCondLst>
                                        </p:cTn>
                                        <p:tgtEl>
                                          <p:spTgt spid="21"/>
                                        </p:tgtEl>
                                        <p:attrNameLst>
                                          <p:attrName>style.visibility</p:attrName>
                                        </p:attrNameLst>
                                      </p:cBhvr>
                                      <p:to>
                                        <p:strVal val="hidden"/>
                                      </p:to>
                                    </p:set>
                                  </p:childTnLst>
                                </p:cTn>
                              </p:par>
                            </p:childTnLst>
                          </p:cTn>
                        </p:par>
                        <p:par>
                          <p:cTn id="39" fill="hold">
                            <p:stCondLst>
                              <p:cond delay="1000"/>
                            </p:stCondLst>
                            <p:childTnLst>
                              <p:par>
                                <p:cTn id="40" presetID="1" presetClass="entr" presetSubtype="0" fill="hold" nodeType="afterEffect">
                                  <p:stCondLst>
                                    <p:cond delay="0"/>
                                  </p:stCondLst>
                                  <p:childTnLst>
                                    <p:set>
                                      <p:cBhvr>
                                        <p:cTn id="41" dur="1" fill="hold">
                                          <p:stCondLst>
                                            <p:cond delay="0"/>
                                          </p:stCondLst>
                                        </p:cTn>
                                        <p:tgtEl>
                                          <p:spTgt spid="25"/>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32" presetClass="emph" presetSubtype="0" fill="hold" nodeType="clickEffect">
                                  <p:stCondLst>
                                    <p:cond delay="0"/>
                                  </p:stCondLst>
                                  <p:childTnLst>
                                    <p:animRot by="120000">
                                      <p:cBhvr>
                                        <p:cTn id="45" dur="100" fill="hold">
                                          <p:stCondLst>
                                            <p:cond delay="0"/>
                                          </p:stCondLst>
                                        </p:cTn>
                                        <p:tgtEl>
                                          <p:spTgt spid="20"/>
                                        </p:tgtEl>
                                        <p:attrNameLst>
                                          <p:attrName>r</p:attrName>
                                        </p:attrNameLst>
                                      </p:cBhvr>
                                    </p:animRot>
                                    <p:animRot by="-240000">
                                      <p:cBhvr>
                                        <p:cTn id="46" dur="200" fill="hold">
                                          <p:stCondLst>
                                            <p:cond delay="200"/>
                                          </p:stCondLst>
                                        </p:cTn>
                                        <p:tgtEl>
                                          <p:spTgt spid="20"/>
                                        </p:tgtEl>
                                        <p:attrNameLst>
                                          <p:attrName>r</p:attrName>
                                        </p:attrNameLst>
                                      </p:cBhvr>
                                    </p:animRot>
                                    <p:animRot by="240000">
                                      <p:cBhvr>
                                        <p:cTn id="47" dur="200" fill="hold">
                                          <p:stCondLst>
                                            <p:cond delay="400"/>
                                          </p:stCondLst>
                                        </p:cTn>
                                        <p:tgtEl>
                                          <p:spTgt spid="20"/>
                                        </p:tgtEl>
                                        <p:attrNameLst>
                                          <p:attrName>r</p:attrName>
                                        </p:attrNameLst>
                                      </p:cBhvr>
                                    </p:animRot>
                                    <p:animRot by="-240000">
                                      <p:cBhvr>
                                        <p:cTn id="48" dur="200" fill="hold">
                                          <p:stCondLst>
                                            <p:cond delay="600"/>
                                          </p:stCondLst>
                                        </p:cTn>
                                        <p:tgtEl>
                                          <p:spTgt spid="20"/>
                                        </p:tgtEl>
                                        <p:attrNameLst>
                                          <p:attrName>r</p:attrName>
                                        </p:attrNameLst>
                                      </p:cBhvr>
                                    </p:animRot>
                                    <p:animRot by="120000">
                                      <p:cBhvr>
                                        <p:cTn id="49" dur="200" fill="hold">
                                          <p:stCondLst>
                                            <p:cond delay="800"/>
                                          </p:stCondLst>
                                        </p:cTn>
                                        <p:tgtEl>
                                          <p:spTgt spid="20"/>
                                        </p:tgtEl>
                                        <p:attrNameLst>
                                          <p:attrName>r</p:attrName>
                                        </p:attrNameLst>
                                      </p:cBhvr>
                                    </p:animRot>
                                  </p:childTnLst>
                                </p:cTn>
                              </p:par>
                            </p:childTnLst>
                          </p:cTn>
                        </p:par>
                      </p:childTnLst>
                    </p:cTn>
                  </p:par>
                  <p:par>
                    <p:cTn id="50" fill="hold">
                      <p:stCondLst>
                        <p:cond delay="indefinite"/>
                      </p:stCondLst>
                      <p:childTnLst>
                        <p:par>
                          <p:cTn id="51" fill="hold">
                            <p:stCondLst>
                              <p:cond delay="0"/>
                            </p:stCondLst>
                            <p:childTnLst>
                              <p:par>
                                <p:cTn id="52" presetID="10" presetClass="exit" presetSubtype="0" fill="hold" grpId="0" nodeType="clickEffect">
                                  <p:stCondLst>
                                    <p:cond delay="0"/>
                                  </p:stCondLst>
                                  <p:childTnLst>
                                    <p:animEffect transition="out" filter="fade">
                                      <p:cBhvr>
                                        <p:cTn id="53" dur="500"/>
                                        <p:tgtEl>
                                          <p:spTgt spid="18"/>
                                        </p:tgtEl>
                                      </p:cBhvr>
                                    </p:animEffect>
                                    <p:set>
                                      <p:cBhvr>
                                        <p:cTn id="54" dur="1" fill="hold">
                                          <p:stCondLst>
                                            <p:cond delay="499"/>
                                          </p:stCondLst>
                                        </p:cTn>
                                        <p:tgtEl>
                                          <p:spTgt spid="1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24" grpId="0" animBg="1"/>
      <p:bldP spid="26"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Gene-set overlap and interaction</a:t>
            </a:r>
            <a:endParaRPr lang="en-US" dirty="0"/>
          </a:p>
        </p:txBody>
      </p:sp>
      <p:pic>
        <p:nvPicPr>
          <p:cNvPr id="4" name="Picture 3"/>
          <p:cNvPicPr>
            <a:picLocks noChangeAspect="1"/>
          </p:cNvPicPr>
          <p:nvPr/>
        </p:nvPicPr>
        <p:blipFill>
          <a:blip r:embed="rId3"/>
          <a:stretch>
            <a:fillRect/>
          </a:stretch>
        </p:blipFill>
        <p:spPr>
          <a:xfrm>
            <a:off x="457200" y="3247046"/>
            <a:ext cx="5330414" cy="1810329"/>
          </a:xfrm>
          <a:prstGeom prst="rect">
            <a:avLst/>
          </a:prstGeom>
        </p:spPr>
      </p:pic>
      <p:pic>
        <p:nvPicPr>
          <p:cNvPr id="7" name="Picture 6"/>
          <p:cNvPicPr>
            <a:picLocks noChangeAspect="1"/>
          </p:cNvPicPr>
          <p:nvPr/>
        </p:nvPicPr>
        <p:blipFill>
          <a:blip r:embed="rId4"/>
          <a:stretch>
            <a:fillRect/>
          </a:stretch>
        </p:blipFill>
        <p:spPr>
          <a:xfrm>
            <a:off x="6074636" y="1227282"/>
            <a:ext cx="2612164" cy="3164400"/>
          </a:xfrm>
          <a:prstGeom prst="rect">
            <a:avLst/>
          </a:prstGeom>
        </p:spPr>
      </p:pic>
      <p:pic>
        <p:nvPicPr>
          <p:cNvPr id="8" name="Picture 7"/>
          <p:cNvPicPr>
            <a:picLocks noChangeAspect="1"/>
          </p:cNvPicPr>
          <p:nvPr/>
        </p:nvPicPr>
        <p:blipFill rotWithShape="1">
          <a:blip r:embed="rId5">
            <a:extLst>
              <a:ext uri="{28A0092B-C50C-407E-A947-70E740481C1C}">
                <a14:useLocalDpi xmlns:a14="http://schemas.microsoft.com/office/drawing/2010/main" val="0"/>
              </a:ext>
            </a:extLst>
          </a:blip>
          <a:srcRect l="32983" t="14473" b="19073"/>
          <a:stretch/>
        </p:blipFill>
        <p:spPr>
          <a:xfrm>
            <a:off x="236669" y="998697"/>
            <a:ext cx="3174387" cy="2248349"/>
          </a:xfrm>
          <a:prstGeom prst="rect">
            <a:avLst/>
          </a:prstGeom>
        </p:spPr>
      </p:pic>
      <p:sp>
        <p:nvSpPr>
          <p:cNvPr id="10" name="TextBox 9"/>
          <p:cNvSpPr txBox="1"/>
          <p:nvPr/>
        </p:nvSpPr>
        <p:spPr>
          <a:xfrm>
            <a:off x="699252" y="1256004"/>
            <a:ext cx="2292872" cy="369332"/>
          </a:xfrm>
          <a:prstGeom prst="rect">
            <a:avLst/>
          </a:prstGeom>
          <a:noFill/>
        </p:spPr>
        <p:txBody>
          <a:bodyPr wrap="none" rtlCol="0">
            <a:spAutoFit/>
          </a:bodyPr>
          <a:lstStyle/>
          <a:p>
            <a:r>
              <a:rPr lang="en-US" smtClean="0"/>
              <a:t>Gene-overlap network</a:t>
            </a:r>
            <a:endParaRPr lang="en-US"/>
          </a:p>
        </p:txBody>
      </p:sp>
      <p:sp>
        <p:nvSpPr>
          <p:cNvPr id="11" name="TextBox 10"/>
          <p:cNvSpPr txBox="1"/>
          <p:nvPr/>
        </p:nvSpPr>
        <p:spPr>
          <a:xfrm>
            <a:off x="2635620" y="2912684"/>
            <a:ext cx="3528402" cy="369332"/>
          </a:xfrm>
          <a:prstGeom prst="rect">
            <a:avLst/>
          </a:prstGeom>
          <a:noFill/>
        </p:spPr>
        <p:txBody>
          <a:bodyPr wrap="none" rtlCol="0">
            <a:spAutoFit/>
          </a:bodyPr>
          <a:lstStyle/>
          <a:p>
            <a:r>
              <a:rPr lang="en-US" smtClean="0"/>
              <a:t>Examples of gene-set “interactions”</a:t>
            </a:r>
            <a:endParaRPr lang="en-US" dirty="0"/>
          </a:p>
        </p:txBody>
      </p:sp>
      <p:sp>
        <p:nvSpPr>
          <p:cNvPr id="12" name="TextBox 11"/>
          <p:cNvSpPr txBox="1"/>
          <p:nvPr/>
        </p:nvSpPr>
        <p:spPr>
          <a:xfrm>
            <a:off x="457200" y="5207635"/>
            <a:ext cx="7110805" cy="1200329"/>
          </a:xfrm>
          <a:prstGeom prst="rect">
            <a:avLst/>
          </a:prstGeom>
          <a:noFill/>
        </p:spPr>
        <p:txBody>
          <a:bodyPr wrap="square" rtlCol="0">
            <a:spAutoFit/>
          </a:bodyPr>
          <a:lstStyle/>
          <a:p>
            <a:pPr marL="285750" indent="-285750">
              <a:buFont typeface="Arial" charset="0"/>
              <a:buChar char="•"/>
            </a:pPr>
            <a:r>
              <a:rPr lang="en-US" dirty="0" smtClean="0"/>
              <a:t>High number of very overlapping gene-sets (representing a similar biological theme) can bias interpretation and take attention from other biological themes that are represented by fewer gene-sets.</a:t>
            </a:r>
          </a:p>
          <a:p>
            <a:pPr marL="285750" indent="-285750">
              <a:buFont typeface="Arial" charset="0"/>
              <a:buChar char="•"/>
            </a:pPr>
            <a:r>
              <a:rPr lang="en-US" dirty="0" smtClean="0"/>
              <a:t>Can be valuable to take gene-set interaction into account</a:t>
            </a:r>
            <a:endParaRPr lang="en-US" dirty="0"/>
          </a:p>
        </p:txBody>
      </p:sp>
      <p:sp>
        <p:nvSpPr>
          <p:cNvPr id="3" name="Slide Number Placeholder 2"/>
          <p:cNvSpPr>
            <a:spLocks noGrp="1"/>
          </p:cNvSpPr>
          <p:nvPr>
            <p:ph type="sldNum" sz="quarter" idx="12"/>
          </p:nvPr>
        </p:nvSpPr>
        <p:spPr/>
        <p:txBody>
          <a:bodyPr/>
          <a:lstStyle/>
          <a:p>
            <a:fld id="{97DED537-10C4-8C40-8E87-51060FF45365}" type="slidenum">
              <a:rPr lang="sv-SE" smtClean="0">
                <a:solidFill>
                  <a:prstClr val="black">
                    <a:tint val="75000"/>
                  </a:prstClr>
                </a:solidFill>
              </a:rPr>
              <a:pPr/>
              <a:t>26</a:t>
            </a:fld>
            <a:endParaRPr lang="sv-SE">
              <a:solidFill>
                <a:prstClr val="black">
                  <a:tint val="75000"/>
                </a:prstClr>
              </a:solidFill>
            </a:endParaRPr>
          </a:p>
        </p:txBody>
      </p:sp>
    </p:spTree>
    <p:extLst>
      <p:ext uri="{BB962C8B-B14F-4D97-AF65-F5344CB8AC3E}">
        <p14:creationId xmlns:p14="http://schemas.microsoft.com/office/powerpoint/2010/main" val="204099454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srcRect r="47850"/>
          <a:stretch/>
        </p:blipFill>
        <p:spPr>
          <a:xfrm>
            <a:off x="170537" y="1282388"/>
            <a:ext cx="4565197" cy="4394046"/>
          </a:xfrm>
          <a:prstGeom prst="rect">
            <a:avLst/>
          </a:prstGeom>
        </p:spPr>
      </p:pic>
      <p:pic>
        <p:nvPicPr>
          <p:cNvPr id="7" name="Picture 6"/>
          <p:cNvPicPr>
            <a:picLocks noChangeAspect="1"/>
          </p:cNvPicPr>
          <p:nvPr/>
        </p:nvPicPr>
        <p:blipFill rotWithShape="1">
          <a:blip r:embed="rId3"/>
          <a:srcRect t="57316" b="1"/>
          <a:stretch/>
        </p:blipFill>
        <p:spPr>
          <a:xfrm>
            <a:off x="3258554" y="3579542"/>
            <a:ext cx="5593192" cy="2694135"/>
          </a:xfrm>
          <a:prstGeom prst="rect">
            <a:avLst/>
          </a:prstGeom>
        </p:spPr>
      </p:pic>
      <p:sp>
        <p:nvSpPr>
          <p:cNvPr id="3" name="Slide Number Placeholder 2"/>
          <p:cNvSpPr>
            <a:spLocks noGrp="1"/>
          </p:cNvSpPr>
          <p:nvPr>
            <p:ph type="sldNum" sz="quarter" idx="12"/>
          </p:nvPr>
        </p:nvSpPr>
        <p:spPr/>
        <p:txBody>
          <a:bodyPr/>
          <a:lstStyle/>
          <a:p>
            <a:fld id="{97DED537-10C4-8C40-8E87-51060FF45365}" type="slidenum">
              <a:rPr lang="sv-SE" smtClean="0">
                <a:solidFill>
                  <a:prstClr val="black">
                    <a:tint val="75000"/>
                  </a:prstClr>
                </a:solidFill>
              </a:rPr>
              <a:pPr/>
              <a:t>27</a:t>
            </a:fld>
            <a:endParaRPr lang="sv-SE">
              <a:solidFill>
                <a:prstClr val="black">
                  <a:tint val="75000"/>
                </a:prstClr>
              </a:solidFill>
            </a:endParaRPr>
          </a:p>
        </p:txBody>
      </p:sp>
      <p:pic>
        <p:nvPicPr>
          <p:cNvPr id="8" name="Picture 7"/>
          <p:cNvPicPr>
            <a:picLocks noChangeAspect="1"/>
          </p:cNvPicPr>
          <p:nvPr/>
        </p:nvPicPr>
        <p:blipFill rotWithShape="1">
          <a:blip r:embed="rId4"/>
          <a:srcRect r="50293" b="29108"/>
          <a:stretch/>
        </p:blipFill>
        <p:spPr>
          <a:xfrm>
            <a:off x="4877589" y="1248935"/>
            <a:ext cx="3787698" cy="2196792"/>
          </a:xfrm>
          <a:prstGeom prst="rect">
            <a:avLst/>
          </a:prstGeom>
        </p:spPr>
      </p:pic>
      <p:sp>
        <p:nvSpPr>
          <p:cNvPr id="9" name="TextBox 8"/>
          <p:cNvSpPr txBox="1"/>
          <p:nvPr/>
        </p:nvSpPr>
        <p:spPr>
          <a:xfrm>
            <a:off x="1041351" y="6440925"/>
            <a:ext cx="7015062" cy="246221"/>
          </a:xfrm>
          <a:prstGeom prst="rect">
            <a:avLst/>
          </a:prstGeom>
          <a:noFill/>
        </p:spPr>
        <p:txBody>
          <a:bodyPr wrap="none" rtlCol="0">
            <a:spAutoFit/>
          </a:bodyPr>
          <a:lstStyle/>
          <a:p>
            <a:r>
              <a:rPr lang="en-US" sz="1000" smtClean="0"/>
              <a:t>Images sources</a:t>
            </a:r>
            <a:r>
              <a:rPr lang="en-US" sz="1000" dirty="0" smtClean="0"/>
              <a:t>: Garg et al. </a:t>
            </a:r>
            <a:r>
              <a:rPr lang="en-US" sz="1000" dirty="0" err="1" smtClean="0"/>
              <a:t>Sci</a:t>
            </a:r>
            <a:r>
              <a:rPr lang="en-US" sz="1000" dirty="0" smtClean="0"/>
              <a:t> Rep 5 (2015); </a:t>
            </a:r>
            <a:r>
              <a:rPr lang="en-US" sz="1000" dirty="0" err="1" smtClean="0"/>
              <a:t>Gutteridge</a:t>
            </a:r>
            <a:r>
              <a:rPr lang="en-US" sz="1000" dirty="0" smtClean="0"/>
              <a:t> et al. </a:t>
            </a:r>
            <a:r>
              <a:rPr lang="en-US" sz="1000" dirty="0" err="1" smtClean="0"/>
              <a:t>PLoS</a:t>
            </a:r>
            <a:r>
              <a:rPr lang="en-US" sz="1000" dirty="0" smtClean="0"/>
              <a:t> ONE 8 (2013); Han et al. BMC Genomics 15 (2014)</a:t>
            </a:r>
            <a:endParaRPr lang="en-US" sz="1000" dirty="0"/>
          </a:p>
        </p:txBody>
      </p:sp>
      <p:sp>
        <p:nvSpPr>
          <p:cNvPr id="11" name="Title 1"/>
          <p:cNvSpPr>
            <a:spLocks noGrp="1"/>
          </p:cNvSpPr>
          <p:nvPr>
            <p:ph type="title"/>
          </p:nvPr>
        </p:nvSpPr>
        <p:spPr>
          <a:xfrm>
            <a:off x="307886" y="279770"/>
            <a:ext cx="6245313" cy="572089"/>
          </a:xfrm>
        </p:spPr>
        <p:txBody>
          <a:bodyPr/>
          <a:lstStyle/>
          <a:p>
            <a:r>
              <a:rPr lang="en-US" dirty="0" smtClean="0"/>
              <a:t>Gene-set overlap and interaction</a:t>
            </a:r>
            <a:endParaRPr lang="en-US" dirty="0"/>
          </a:p>
        </p:txBody>
      </p:sp>
    </p:spTree>
    <p:extLst>
      <p:ext uri="{BB962C8B-B14F-4D97-AF65-F5344CB8AC3E}">
        <p14:creationId xmlns:p14="http://schemas.microsoft.com/office/powerpoint/2010/main" val="151483210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Gene-set overlap and interaction</a:t>
            </a:r>
            <a:endParaRPr lang="en-US" dirty="0"/>
          </a:p>
        </p:txBody>
      </p:sp>
      <p:pic>
        <p:nvPicPr>
          <p:cNvPr id="4" name="Picture 3"/>
          <p:cNvPicPr>
            <a:picLocks noChangeAspect="1"/>
          </p:cNvPicPr>
          <p:nvPr/>
        </p:nvPicPr>
        <p:blipFill>
          <a:blip r:embed="rId3"/>
          <a:stretch>
            <a:fillRect/>
          </a:stretch>
        </p:blipFill>
        <p:spPr>
          <a:xfrm>
            <a:off x="457200" y="3247046"/>
            <a:ext cx="5330414" cy="1810329"/>
          </a:xfrm>
          <a:prstGeom prst="rect">
            <a:avLst/>
          </a:prstGeom>
        </p:spPr>
      </p:pic>
      <p:pic>
        <p:nvPicPr>
          <p:cNvPr id="7" name="Picture 6"/>
          <p:cNvPicPr>
            <a:picLocks noChangeAspect="1"/>
          </p:cNvPicPr>
          <p:nvPr/>
        </p:nvPicPr>
        <p:blipFill>
          <a:blip r:embed="rId4"/>
          <a:stretch>
            <a:fillRect/>
          </a:stretch>
        </p:blipFill>
        <p:spPr>
          <a:xfrm>
            <a:off x="6074636" y="1227282"/>
            <a:ext cx="2612164" cy="3164400"/>
          </a:xfrm>
          <a:prstGeom prst="rect">
            <a:avLst/>
          </a:prstGeom>
        </p:spPr>
      </p:pic>
      <p:pic>
        <p:nvPicPr>
          <p:cNvPr id="8" name="Picture 7"/>
          <p:cNvPicPr>
            <a:picLocks noChangeAspect="1"/>
          </p:cNvPicPr>
          <p:nvPr/>
        </p:nvPicPr>
        <p:blipFill rotWithShape="1">
          <a:blip r:embed="rId5">
            <a:extLst>
              <a:ext uri="{28A0092B-C50C-407E-A947-70E740481C1C}">
                <a14:useLocalDpi xmlns:a14="http://schemas.microsoft.com/office/drawing/2010/main" val="0"/>
              </a:ext>
            </a:extLst>
          </a:blip>
          <a:srcRect l="32983" t="14473" b="19073"/>
          <a:stretch/>
        </p:blipFill>
        <p:spPr>
          <a:xfrm>
            <a:off x="236669" y="998697"/>
            <a:ext cx="3174387" cy="2248349"/>
          </a:xfrm>
          <a:prstGeom prst="rect">
            <a:avLst/>
          </a:prstGeom>
        </p:spPr>
      </p:pic>
      <p:sp>
        <p:nvSpPr>
          <p:cNvPr id="10" name="TextBox 9"/>
          <p:cNvSpPr txBox="1"/>
          <p:nvPr/>
        </p:nvSpPr>
        <p:spPr>
          <a:xfrm>
            <a:off x="699252" y="1256004"/>
            <a:ext cx="2292872" cy="369332"/>
          </a:xfrm>
          <a:prstGeom prst="rect">
            <a:avLst/>
          </a:prstGeom>
          <a:noFill/>
        </p:spPr>
        <p:txBody>
          <a:bodyPr wrap="none" rtlCol="0">
            <a:spAutoFit/>
          </a:bodyPr>
          <a:lstStyle/>
          <a:p>
            <a:r>
              <a:rPr lang="en-US" smtClean="0"/>
              <a:t>Gene-overlap network</a:t>
            </a:r>
            <a:endParaRPr lang="en-US"/>
          </a:p>
        </p:txBody>
      </p:sp>
      <p:sp>
        <p:nvSpPr>
          <p:cNvPr id="11" name="TextBox 10"/>
          <p:cNvSpPr txBox="1"/>
          <p:nvPr/>
        </p:nvSpPr>
        <p:spPr>
          <a:xfrm>
            <a:off x="2635620" y="2912684"/>
            <a:ext cx="3528402" cy="369332"/>
          </a:xfrm>
          <a:prstGeom prst="rect">
            <a:avLst/>
          </a:prstGeom>
          <a:noFill/>
        </p:spPr>
        <p:txBody>
          <a:bodyPr wrap="none" rtlCol="0">
            <a:spAutoFit/>
          </a:bodyPr>
          <a:lstStyle/>
          <a:p>
            <a:r>
              <a:rPr lang="en-US" smtClean="0"/>
              <a:t>Examples of gene-set “interactions”</a:t>
            </a:r>
            <a:endParaRPr lang="en-US" dirty="0"/>
          </a:p>
        </p:txBody>
      </p:sp>
      <p:sp>
        <p:nvSpPr>
          <p:cNvPr id="12" name="TextBox 11"/>
          <p:cNvSpPr txBox="1"/>
          <p:nvPr/>
        </p:nvSpPr>
        <p:spPr>
          <a:xfrm>
            <a:off x="457200" y="5207635"/>
            <a:ext cx="7110805" cy="1200329"/>
          </a:xfrm>
          <a:prstGeom prst="rect">
            <a:avLst/>
          </a:prstGeom>
          <a:noFill/>
        </p:spPr>
        <p:txBody>
          <a:bodyPr wrap="square" rtlCol="0">
            <a:spAutoFit/>
          </a:bodyPr>
          <a:lstStyle/>
          <a:p>
            <a:pPr marL="285750" indent="-285750">
              <a:buFont typeface="Arial" charset="0"/>
              <a:buChar char="•"/>
            </a:pPr>
            <a:r>
              <a:rPr lang="en-US" dirty="0" smtClean="0"/>
              <a:t>High number of very overlapping gene-sets (representing a similar biological theme) can bias interpretation and take attention from other biological themes that are represented by fewer gene-sets.</a:t>
            </a:r>
          </a:p>
          <a:p>
            <a:pPr marL="285750" indent="-285750">
              <a:buFont typeface="Arial" charset="0"/>
              <a:buChar char="•"/>
            </a:pPr>
            <a:r>
              <a:rPr lang="en-US" dirty="0" smtClean="0"/>
              <a:t>Can be valuable to take gene-set interaction into account</a:t>
            </a:r>
            <a:endParaRPr lang="en-US" dirty="0"/>
          </a:p>
        </p:txBody>
      </p:sp>
      <p:sp>
        <p:nvSpPr>
          <p:cNvPr id="3" name="Slide Number Placeholder 2"/>
          <p:cNvSpPr>
            <a:spLocks noGrp="1"/>
          </p:cNvSpPr>
          <p:nvPr>
            <p:ph type="sldNum" sz="quarter" idx="12"/>
          </p:nvPr>
        </p:nvSpPr>
        <p:spPr/>
        <p:txBody>
          <a:bodyPr/>
          <a:lstStyle/>
          <a:p>
            <a:fld id="{97DED537-10C4-8C40-8E87-51060FF45365}" type="slidenum">
              <a:rPr lang="sv-SE" smtClean="0">
                <a:solidFill>
                  <a:prstClr val="black">
                    <a:tint val="75000"/>
                  </a:prstClr>
                </a:solidFill>
              </a:rPr>
              <a:pPr/>
              <a:t>28</a:t>
            </a:fld>
            <a:endParaRPr lang="sv-SE">
              <a:solidFill>
                <a:prstClr val="black">
                  <a:tint val="75000"/>
                </a:prstClr>
              </a:solidFill>
            </a:endParaRPr>
          </a:p>
        </p:txBody>
      </p:sp>
      <p:grpSp>
        <p:nvGrpSpPr>
          <p:cNvPr id="5" name="Group 4"/>
          <p:cNvGrpSpPr/>
          <p:nvPr/>
        </p:nvGrpSpPr>
        <p:grpSpPr>
          <a:xfrm>
            <a:off x="7694340" y="4636641"/>
            <a:ext cx="1157405" cy="1298292"/>
            <a:chOff x="7694340" y="4636641"/>
            <a:chExt cx="1157405" cy="1298292"/>
          </a:xfrm>
        </p:grpSpPr>
        <p:pic>
          <p:nvPicPr>
            <p:cNvPr id="14" name="Picture 1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694340" y="5172708"/>
              <a:ext cx="1157405" cy="762225"/>
            </a:xfrm>
            <a:prstGeom prst="rect">
              <a:avLst/>
            </a:prstGeom>
          </p:spPr>
        </p:pic>
        <p:pic>
          <p:nvPicPr>
            <p:cNvPr id="16" name="Picture 1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809416" y="4636641"/>
              <a:ext cx="927252" cy="491583"/>
            </a:xfrm>
            <a:prstGeom prst="rect">
              <a:avLst/>
            </a:prstGeom>
          </p:spPr>
        </p:pic>
      </p:grpSp>
    </p:spTree>
    <p:extLst>
      <p:ext uri="{BB962C8B-B14F-4D97-AF65-F5344CB8AC3E}">
        <p14:creationId xmlns:p14="http://schemas.microsoft.com/office/powerpoint/2010/main" val="1699402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When is GSA </a:t>
            </a:r>
            <a:r>
              <a:rPr lang="en-US" smtClean="0"/>
              <a:t>biologically meaningful?</a:t>
            </a:r>
            <a:endParaRPr lang="en-US" dirty="0"/>
          </a:p>
        </p:txBody>
      </p:sp>
      <p:sp>
        <p:nvSpPr>
          <p:cNvPr id="5" name="Slide Number Placeholder 4"/>
          <p:cNvSpPr>
            <a:spLocks noGrp="1"/>
          </p:cNvSpPr>
          <p:nvPr>
            <p:ph type="sldNum" sz="quarter" idx="12"/>
          </p:nvPr>
        </p:nvSpPr>
        <p:spPr/>
        <p:txBody>
          <a:bodyPr/>
          <a:lstStyle/>
          <a:p>
            <a:fld id="{97DED537-10C4-8C40-8E87-51060FF45365}" type="slidenum">
              <a:rPr lang="sv-SE" smtClean="0">
                <a:solidFill>
                  <a:prstClr val="black">
                    <a:tint val="75000"/>
                  </a:prstClr>
                </a:solidFill>
              </a:rPr>
              <a:pPr/>
              <a:t>29</a:t>
            </a:fld>
            <a:endParaRPr lang="sv-SE">
              <a:solidFill>
                <a:prstClr val="black">
                  <a:tint val="75000"/>
                </a:prstClr>
              </a:solidFill>
            </a:endParaRPr>
          </a:p>
        </p:txBody>
      </p:sp>
      <p:pic>
        <p:nvPicPr>
          <p:cNvPr id="6" name="Picture 5"/>
          <p:cNvPicPr>
            <a:picLocks noChangeAspect="1"/>
          </p:cNvPicPr>
          <p:nvPr/>
        </p:nvPicPr>
        <p:blipFill rotWithShape="1">
          <a:blip r:embed="rId3"/>
          <a:srcRect t="4834" r="23771" b="48463"/>
          <a:stretch/>
        </p:blipFill>
        <p:spPr>
          <a:xfrm>
            <a:off x="454877" y="2062976"/>
            <a:ext cx="5455269" cy="2154828"/>
          </a:xfrm>
          <a:prstGeom prst="rect">
            <a:avLst/>
          </a:prstGeom>
        </p:spPr>
      </p:pic>
      <p:sp>
        <p:nvSpPr>
          <p:cNvPr id="8" name="Rectangle 7"/>
          <p:cNvSpPr/>
          <p:nvPr/>
        </p:nvSpPr>
        <p:spPr>
          <a:xfrm>
            <a:off x="722506" y="1129666"/>
            <a:ext cx="8129240" cy="523220"/>
          </a:xfrm>
          <a:prstGeom prst="rect">
            <a:avLst/>
          </a:prstGeom>
        </p:spPr>
        <p:txBody>
          <a:bodyPr wrap="square">
            <a:spAutoFit/>
          </a:bodyPr>
          <a:lstStyle/>
          <a:p>
            <a:r>
              <a:rPr lang="en-US" sz="1400" smtClean="0"/>
              <a:t>“Heavily </a:t>
            </a:r>
            <a:r>
              <a:rPr lang="en-US" sz="1400"/>
              <a:t>annotated (“multifunctional”) genes are likely to appear in genomics study results and drive the generation of biologically nonspecific enrichment results as well as highly fragile </a:t>
            </a:r>
            <a:r>
              <a:rPr lang="en-US" sz="1400" smtClean="0"/>
              <a:t>significances”</a:t>
            </a:r>
            <a:endParaRPr lang="en-US" sz="1400"/>
          </a:p>
        </p:txBody>
      </p:sp>
      <p:sp>
        <p:nvSpPr>
          <p:cNvPr id="10" name="Rectangle 9"/>
          <p:cNvSpPr/>
          <p:nvPr/>
        </p:nvSpPr>
        <p:spPr>
          <a:xfrm>
            <a:off x="4181708" y="6400412"/>
            <a:ext cx="4962292" cy="276999"/>
          </a:xfrm>
          <a:prstGeom prst="rect">
            <a:avLst/>
          </a:prstGeom>
        </p:spPr>
        <p:txBody>
          <a:bodyPr wrap="square">
            <a:spAutoFit/>
          </a:bodyPr>
          <a:lstStyle/>
          <a:p>
            <a:r>
              <a:rPr lang="en-US" sz="1200" b="1" dirty="0" err="1" smtClean="0"/>
              <a:t>Ballouz</a:t>
            </a:r>
            <a:r>
              <a:rPr lang="en-US" sz="1200" b="1" dirty="0" smtClean="0"/>
              <a:t> et al. </a:t>
            </a:r>
            <a:r>
              <a:rPr lang="pl-PL" sz="1200" b="1" dirty="0"/>
              <a:t>(</a:t>
            </a:r>
            <a:r>
              <a:rPr lang="en-US" sz="1200" b="1" dirty="0"/>
              <a:t>Oct 2016) </a:t>
            </a:r>
            <a:r>
              <a:rPr lang="en-US" sz="1200" b="1" i="1" dirty="0" smtClean="0"/>
              <a:t>NAR.</a:t>
            </a:r>
            <a:r>
              <a:rPr lang="en-US" sz="1200" b="1" dirty="0" smtClean="0"/>
              <a:t> </a:t>
            </a:r>
            <a:r>
              <a:rPr lang="pl-PL" sz="1200" b="1" dirty="0" smtClean="0"/>
              <a:t>doi:10.1093/</a:t>
            </a:r>
            <a:r>
              <a:rPr lang="pl-PL" sz="1200" b="1" dirty="0" err="1" smtClean="0"/>
              <a:t>nar</a:t>
            </a:r>
            <a:r>
              <a:rPr lang="pl-PL" sz="1200" b="1" dirty="0" smtClean="0"/>
              <a:t>/gkw957</a:t>
            </a:r>
            <a:endParaRPr lang="en-US" sz="1200" b="1" i="1" dirty="0"/>
          </a:p>
        </p:txBody>
      </p:sp>
      <p:pic>
        <p:nvPicPr>
          <p:cNvPr id="11" name="Picture 10"/>
          <p:cNvPicPr>
            <a:picLocks noChangeAspect="1"/>
          </p:cNvPicPr>
          <p:nvPr/>
        </p:nvPicPr>
        <p:blipFill rotWithShape="1">
          <a:blip r:embed="rId3"/>
          <a:srcRect t="49063" r="23771"/>
          <a:stretch/>
        </p:blipFill>
        <p:spPr>
          <a:xfrm>
            <a:off x="454877" y="4103649"/>
            <a:ext cx="5455269" cy="2350195"/>
          </a:xfrm>
          <a:prstGeom prst="rect">
            <a:avLst/>
          </a:prstGeom>
        </p:spPr>
      </p:pic>
      <p:pic>
        <p:nvPicPr>
          <p:cNvPr id="12" name="Picture 11"/>
          <p:cNvPicPr>
            <a:picLocks noChangeAspect="1"/>
          </p:cNvPicPr>
          <p:nvPr/>
        </p:nvPicPr>
        <p:blipFill rotWithShape="1">
          <a:blip r:embed="rId3"/>
          <a:srcRect l="76229"/>
          <a:stretch/>
        </p:blipFill>
        <p:spPr>
          <a:xfrm>
            <a:off x="5910146" y="1839948"/>
            <a:ext cx="1701141" cy="4613895"/>
          </a:xfrm>
          <a:prstGeom prst="rect">
            <a:avLst/>
          </a:prstGeom>
        </p:spPr>
      </p:pic>
      <p:sp>
        <p:nvSpPr>
          <p:cNvPr id="9" name="Rectangle 8"/>
          <p:cNvSpPr/>
          <p:nvPr/>
        </p:nvSpPr>
        <p:spPr>
          <a:xfrm>
            <a:off x="6553199" y="4183810"/>
            <a:ext cx="2745523" cy="1815882"/>
          </a:xfrm>
          <a:prstGeom prst="rect">
            <a:avLst/>
          </a:prstGeom>
        </p:spPr>
        <p:txBody>
          <a:bodyPr wrap="square">
            <a:spAutoFit/>
          </a:bodyPr>
          <a:lstStyle/>
          <a:p>
            <a:r>
              <a:rPr lang="en-US" sz="1400" u="sng" dirty="0" smtClean="0"/>
              <a:t>Uniqueness constraint</a:t>
            </a:r>
          </a:p>
          <a:p>
            <a:r>
              <a:rPr lang="en-US" sz="1400" dirty="0" smtClean="0"/>
              <a:t>“To </a:t>
            </a:r>
            <a:r>
              <a:rPr lang="en-US" sz="1400" dirty="0"/>
              <a:t>assess uniqueness, we compared the output of each algorithm when given the experimental input hit lists to that of the algorithm when the top 100 multifunctional genes was the </a:t>
            </a:r>
            <a:r>
              <a:rPr lang="en-US" sz="1400" dirty="0" smtClean="0"/>
              <a:t>input“</a:t>
            </a:r>
            <a:endParaRPr lang="en-US" sz="1400" dirty="0"/>
          </a:p>
        </p:txBody>
      </p:sp>
    </p:spTree>
    <p:extLst>
      <p:ext uri="{BB962C8B-B14F-4D97-AF65-F5344CB8AC3E}">
        <p14:creationId xmlns:p14="http://schemas.microsoft.com/office/powerpoint/2010/main" val="1911789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par>
                          <p:cTn id="11" fill="hold">
                            <p:stCondLst>
                              <p:cond delay="0"/>
                            </p:stCondLst>
                            <p:childTnLst>
                              <p:par>
                                <p:cTn id="12" presetID="10" presetClass="entr" presetSubtype="0" fill="hold" grpId="0" nodeType="after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7886" y="288148"/>
            <a:ext cx="6648434" cy="572089"/>
          </a:xfrm>
        </p:spPr>
        <p:txBody>
          <a:bodyPr/>
          <a:lstStyle/>
          <a:p>
            <a:r>
              <a:rPr lang="en-US" dirty="0" smtClean="0"/>
              <a:t>What is gene-set analysis (GSA)?</a:t>
            </a:r>
            <a:endParaRPr lang="en-US" dirty="0"/>
          </a:p>
        </p:txBody>
      </p:sp>
      <p:pic>
        <p:nvPicPr>
          <p:cNvPr id="3" name="Picture 4" descr="http://www.prodo.com/blog/wp-content/uploads/2014/12/8ig-data-4.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86100" y="2132121"/>
            <a:ext cx="3550755" cy="183976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4692445" y="2126238"/>
            <a:ext cx="1207382" cy="261610"/>
          </a:xfrm>
          <a:prstGeom prst="rect">
            <a:avLst/>
          </a:prstGeom>
          <a:noFill/>
        </p:spPr>
        <p:txBody>
          <a:bodyPr wrap="none" rtlCol="0">
            <a:spAutoFit/>
          </a:bodyPr>
          <a:lstStyle/>
          <a:p>
            <a:r>
              <a:rPr lang="sv-SE" sz="1100" dirty="0" smtClean="0">
                <a:latin typeface="Calibri Light" panose="020F0302020204030204" pitchFamily="34" charset="0"/>
              </a:rPr>
              <a:t>Immune </a:t>
            </a:r>
            <a:r>
              <a:rPr lang="sv-SE" sz="1100" dirty="0" err="1" smtClean="0">
                <a:latin typeface="Calibri Light" panose="020F0302020204030204" pitchFamily="34" charset="0"/>
              </a:rPr>
              <a:t>response</a:t>
            </a:r>
            <a:endParaRPr lang="sv-SE" sz="1100" dirty="0" smtClean="0">
              <a:latin typeface="Calibri Light" panose="020F0302020204030204" pitchFamily="34" charset="0"/>
            </a:endParaRPr>
          </a:p>
        </p:txBody>
      </p:sp>
      <p:sp>
        <p:nvSpPr>
          <p:cNvPr id="5" name="TextBox 4"/>
          <p:cNvSpPr txBox="1"/>
          <p:nvPr/>
        </p:nvSpPr>
        <p:spPr>
          <a:xfrm>
            <a:off x="4907848" y="2976415"/>
            <a:ext cx="684803" cy="261610"/>
          </a:xfrm>
          <a:prstGeom prst="rect">
            <a:avLst/>
          </a:prstGeom>
          <a:noFill/>
        </p:spPr>
        <p:txBody>
          <a:bodyPr wrap="none" rtlCol="0">
            <a:spAutoFit/>
          </a:bodyPr>
          <a:lstStyle/>
          <a:p>
            <a:r>
              <a:rPr lang="sv-SE" sz="1100" dirty="0" err="1" smtClean="0">
                <a:latin typeface="Calibri Light" panose="020F0302020204030204" pitchFamily="34" charset="0"/>
              </a:rPr>
              <a:t>Pyruvate</a:t>
            </a:r>
            <a:endParaRPr lang="sv-SE" sz="1100" dirty="0" smtClean="0">
              <a:latin typeface="Calibri Light" panose="020F0302020204030204" pitchFamily="34" charset="0"/>
            </a:endParaRPr>
          </a:p>
        </p:txBody>
      </p:sp>
      <p:sp>
        <p:nvSpPr>
          <p:cNvPr id="6" name="Oval 5"/>
          <p:cNvSpPr/>
          <p:nvPr/>
        </p:nvSpPr>
        <p:spPr>
          <a:xfrm rot="16200000">
            <a:off x="4252039" y="2044011"/>
            <a:ext cx="434229" cy="434229"/>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7" name="Oval 6"/>
          <p:cNvSpPr/>
          <p:nvPr/>
        </p:nvSpPr>
        <p:spPr>
          <a:xfrm rot="16200000">
            <a:off x="4469153" y="2897566"/>
            <a:ext cx="434229" cy="434229"/>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8" name="Oval 7"/>
          <p:cNvSpPr/>
          <p:nvPr/>
        </p:nvSpPr>
        <p:spPr>
          <a:xfrm rot="16200000">
            <a:off x="4131492" y="4051521"/>
            <a:ext cx="241093" cy="24109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9" name="Oval 8"/>
          <p:cNvSpPr/>
          <p:nvPr/>
        </p:nvSpPr>
        <p:spPr>
          <a:xfrm rot="16200000">
            <a:off x="4107514" y="3533578"/>
            <a:ext cx="241093" cy="24109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 name="Oval 9"/>
          <p:cNvSpPr/>
          <p:nvPr/>
        </p:nvSpPr>
        <p:spPr>
          <a:xfrm rot="16200000">
            <a:off x="4727854" y="3810427"/>
            <a:ext cx="241093" cy="24109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1" name="Oval 10"/>
          <p:cNvSpPr/>
          <p:nvPr/>
        </p:nvSpPr>
        <p:spPr>
          <a:xfrm rot="16200000">
            <a:off x="5281419" y="2494671"/>
            <a:ext cx="241093" cy="24109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2" name="Oval 11"/>
          <p:cNvSpPr/>
          <p:nvPr/>
        </p:nvSpPr>
        <p:spPr>
          <a:xfrm rot="16200000">
            <a:off x="4850507" y="1436977"/>
            <a:ext cx="241093" cy="24109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nvGrpSpPr>
          <p:cNvPr id="13" name="Group 12"/>
          <p:cNvGrpSpPr/>
          <p:nvPr/>
        </p:nvGrpSpPr>
        <p:grpSpPr>
          <a:xfrm>
            <a:off x="3397658" y="1880475"/>
            <a:ext cx="857335" cy="2003256"/>
            <a:chOff x="3394704" y="1883992"/>
            <a:chExt cx="857335" cy="2003256"/>
          </a:xfrm>
        </p:grpSpPr>
        <p:cxnSp>
          <p:nvCxnSpPr>
            <p:cNvPr id="14" name="Straight Connector 13"/>
            <p:cNvCxnSpPr>
              <a:endCxn id="10" idx="0"/>
            </p:cNvCxnSpPr>
            <p:nvPr/>
          </p:nvCxnSpPr>
          <p:spPr>
            <a:xfrm>
              <a:off x="3394710" y="1883992"/>
              <a:ext cx="857329" cy="377133"/>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5" name="Straight Connector 14"/>
            <p:cNvCxnSpPr>
              <a:endCxn id="10" idx="0"/>
            </p:cNvCxnSpPr>
            <p:nvPr/>
          </p:nvCxnSpPr>
          <p:spPr>
            <a:xfrm>
              <a:off x="3394710" y="2176615"/>
              <a:ext cx="857329" cy="8451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a:endCxn id="10" idx="0"/>
            </p:cNvCxnSpPr>
            <p:nvPr/>
          </p:nvCxnSpPr>
          <p:spPr>
            <a:xfrm flipV="1">
              <a:off x="3394709" y="2261125"/>
              <a:ext cx="857330" cy="349719"/>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a:endCxn id="10" idx="0"/>
            </p:cNvCxnSpPr>
            <p:nvPr/>
          </p:nvCxnSpPr>
          <p:spPr>
            <a:xfrm flipV="1">
              <a:off x="3394710" y="2261125"/>
              <a:ext cx="857329" cy="233546"/>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a:endCxn id="10" idx="0"/>
            </p:cNvCxnSpPr>
            <p:nvPr/>
          </p:nvCxnSpPr>
          <p:spPr>
            <a:xfrm flipV="1">
              <a:off x="3394708" y="2261125"/>
              <a:ext cx="857331" cy="983598"/>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a:endCxn id="10" idx="0"/>
            </p:cNvCxnSpPr>
            <p:nvPr/>
          </p:nvCxnSpPr>
          <p:spPr>
            <a:xfrm flipV="1">
              <a:off x="3394707" y="2261125"/>
              <a:ext cx="857332" cy="929519"/>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a:endCxn id="10" idx="0"/>
            </p:cNvCxnSpPr>
            <p:nvPr/>
          </p:nvCxnSpPr>
          <p:spPr>
            <a:xfrm flipV="1">
              <a:off x="3394710" y="2261125"/>
              <a:ext cx="857329" cy="882656"/>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a:endCxn id="10" idx="0"/>
            </p:cNvCxnSpPr>
            <p:nvPr/>
          </p:nvCxnSpPr>
          <p:spPr>
            <a:xfrm flipV="1">
              <a:off x="3394704" y="2261125"/>
              <a:ext cx="857335" cy="853879"/>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a:endCxn id="10" idx="0"/>
            </p:cNvCxnSpPr>
            <p:nvPr/>
          </p:nvCxnSpPr>
          <p:spPr>
            <a:xfrm flipV="1">
              <a:off x="3394710" y="2261125"/>
              <a:ext cx="857329" cy="1626123"/>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23" name="Group 22"/>
          <p:cNvGrpSpPr/>
          <p:nvPr/>
        </p:nvGrpSpPr>
        <p:grpSpPr>
          <a:xfrm>
            <a:off x="3394347" y="2529184"/>
            <a:ext cx="1074451" cy="1711178"/>
            <a:chOff x="3394702" y="2529368"/>
            <a:chExt cx="1074451" cy="1711178"/>
          </a:xfrm>
        </p:grpSpPr>
        <p:cxnSp>
          <p:nvCxnSpPr>
            <p:cNvPr id="24" name="Straight Connector 23"/>
            <p:cNvCxnSpPr>
              <a:endCxn id="11" idx="0"/>
            </p:cNvCxnSpPr>
            <p:nvPr/>
          </p:nvCxnSpPr>
          <p:spPr>
            <a:xfrm>
              <a:off x="3394710" y="2529368"/>
              <a:ext cx="1074443" cy="585312"/>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5" name="Straight Connector 24"/>
            <p:cNvCxnSpPr>
              <a:endCxn id="11" idx="0"/>
            </p:cNvCxnSpPr>
            <p:nvPr/>
          </p:nvCxnSpPr>
          <p:spPr>
            <a:xfrm>
              <a:off x="3394710" y="2864401"/>
              <a:ext cx="1074443" cy="250279"/>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6" name="Straight Connector 25"/>
            <p:cNvCxnSpPr>
              <a:endCxn id="11" idx="0"/>
            </p:cNvCxnSpPr>
            <p:nvPr/>
          </p:nvCxnSpPr>
          <p:spPr>
            <a:xfrm flipV="1">
              <a:off x="3394704" y="3114680"/>
              <a:ext cx="1074449" cy="262647"/>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7" name="Straight Connector 26"/>
            <p:cNvCxnSpPr>
              <a:endCxn id="11" idx="0"/>
            </p:cNvCxnSpPr>
            <p:nvPr/>
          </p:nvCxnSpPr>
          <p:spPr>
            <a:xfrm flipV="1">
              <a:off x="3394710" y="3114680"/>
              <a:ext cx="1074443" cy="351866"/>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8" name="Straight Connector 27"/>
            <p:cNvCxnSpPr>
              <a:endCxn id="11" idx="0"/>
            </p:cNvCxnSpPr>
            <p:nvPr/>
          </p:nvCxnSpPr>
          <p:spPr>
            <a:xfrm flipV="1">
              <a:off x="3394703" y="3114680"/>
              <a:ext cx="1074450" cy="484936"/>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a:endCxn id="11" idx="0"/>
            </p:cNvCxnSpPr>
            <p:nvPr/>
          </p:nvCxnSpPr>
          <p:spPr>
            <a:xfrm flipV="1">
              <a:off x="3394710" y="3114680"/>
              <a:ext cx="1074443" cy="567081"/>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0" name="Straight Connector 29"/>
            <p:cNvCxnSpPr>
              <a:endCxn id="11" idx="0"/>
            </p:cNvCxnSpPr>
            <p:nvPr/>
          </p:nvCxnSpPr>
          <p:spPr>
            <a:xfrm flipV="1">
              <a:off x="3394702" y="3114680"/>
              <a:ext cx="1074451" cy="930996"/>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1" name="Straight Connector 30"/>
            <p:cNvCxnSpPr>
              <a:endCxn id="11" idx="0"/>
            </p:cNvCxnSpPr>
            <p:nvPr/>
          </p:nvCxnSpPr>
          <p:spPr>
            <a:xfrm flipV="1">
              <a:off x="3394710" y="3114680"/>
              <a:ext cx="1074443" cy="1125866"/>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32" name="Group 31"/>
          <p:cNvGrpSpPr/>
          <p:nvPr/>
        </p:nvGrpSpPr>
        <p:grpSpPr>
          <a:xfrm>
            <a:off x="3397656" y="1600989"/>
            <a:ext cx="1455805" cy="698527"/>
            <a:chOff x="3401466" y="1155914"/>
            <a:chExt cx="1455805" cy="698527"/>
          </a:xfrm>
        </p:grpSpPr>
        <p:cxnSp>
          <p:nvCxnSpPr>
            <p:cNvPr id="33" name="Straight Connector 32"/>
            <p:cNvCxnSpPr>
              <a:endCxn id="16" idx="0"/>
            </p:cNvCxnSpPr>
            <p:nvPr/>
          </p:nvCxnSpPr>
          <p:spPr>
            <a:xfrm flipV="1">
              <a:off x="3404719" y="1155914"/>
              <a:ext cx="1452552" cy="518244"/>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4" name="Straight Connector 33"/>
            <p:cNvCxnSpPr>
              <a:endCxn id="16" idx="0"/>
            </p:cNvCxnSpPr>
            <p:nvPr/>
          </p:nvCxnSpPr>
          <p:spPr>
            <a:xfrm flipV="1">
              <a:off x="3404719" y="1155914"/>
              <a:ext cx="1452552" cy="454573"/>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p:cNvCxnSpPr>
              <a:endCxn id="16" idx="0"/>
            </p:cNvCxnSpPr>
            <p:nvPr/>
          </p:nvCxnSpPr>
          <p:spPr>
            <a:xfrm flipV="1">
              <a:off x="3401466" y="1155914"/>
              <a:ext cx="1455805" cy="698527"/>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6" name="Straight Connector 35"/>
            <p:cNvCxnSpPr>
              <a:endCxn id="16" idx="0"/>
            </p:cNvCxnSpPr>
            <p:nvPr/>
          </p:nvCxnSpPr>
          <p:spPr>
            <a:xfrm flipV="1">
              <a:off x="3401474" y="1155914"/>
              <a:ext cx="1455797" cy="281025"/>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37" name="Group 36"/>
          <p:cNvGrpSpPr/>
          <p:nvPr/>
        </p:nvGrpSpPr>
        <p:grpSpPr>
          <a:xfrm>
            <a:off x="3397655" y="2565279"/>
            <a:ext cx="1886718" cy="382506"/>
            <a:chOff x="3401465" y="2167187"/>
            <a:chExt cx="1886718" cy="382506"/>
          </a:xfrm>
        </p:grpSpPr>
        <p:cxnSp>
          <p:nvCxnSpPr>
            <p:cNvPr id="38" name="Straight Connector 37"/>
            <p:cNvCxnSpPr>
              <a:endCxn id="15" idx="0"/>
            </p:cNvCxnSpPr>
            <p:nvPr/>
          </p:nvCxnSpPr>
          <p:spPr>
            <a:xfrm flipV="1">
              <a:off x="3401474" y="2213608"/>
              <a:ext cx="1886709" cy="35045"/>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9" name="Straight Connector 38"/>
            <p:cNvCxnSpPr>
              <a:endCxn id="15" idx="0"/>
            </p:cNvCxnSpPr>
            <p:nvPr/>
          </p:nvCxnSpPr>
          <p:spPr>
            <a:xfrm flipV="1">
              <a:off x="3401474" y="2213608"/>
              <a:ext cx="1886709" cy="130965"/>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0" name="Straight Connector 39"/>
            <p:cNvCxnSpPr>
              <a:endCxn id="15" idx="0"/>
            </p:cNvCxnSpPr>
            <p:nvPr/>
          </p:nvCxnSpPr>
          <p:spPr>
            <a:xfrm flipV="1">
              <a:off x="3401466" y="2213608"/>
              <a:ext cx="1886717" cy="336085"/>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1" name="Straight Connector 40"/>
            <p:cNvCxnSpPr>
              <a:endCxn id="15" idx="0"/>
            </p:cNvCxnSpPr>
            <p:nvPr/>
          </p:nvCxnSpPr>
          <p:spPr>
            <a:xfrm>
              <a:off x="3401465" y="2167187"/>
              <a:ext cx="1886718" cy="46421"/>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42" name="Group 41"/>
          <p:cNvGrpSpPr/>
          <p:nvPr/>
        </p:nvGrpSpPr>
        <p:grpSpPr>
          <a:xfrm>
            <a:off x="3397653" y="3311761"/>
            <a:ext cx="712815" cy="657271"/>
            <a:chOff x="3401463" y="2913669"/>
            <a:chExt cx="712815" cy="657271"/>
          </a:xfrm>
        </p:grpSpPr>
        <p:cxnSp>
          <p:nvCxnSpPr>
            <p:cNvPr id="43" name="Straight Connector 42"/>
            <p:cNvCxnSpPr>
              <a:endCxn id="13" idx="0"/>
            </p:cNvCxnSpPr>
            <p:nvPr/>
          </p:nvCxnSpPr>
          <p:spPr>
            <a:xfrm>
              <a:off x="3401474" y="2913669"/>
              <a:ext cx="712804" cy="338846"/>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4" name="Straight Connector 43"/>
            <p:cNvCxnSpPr>
              <a:endCxn id="13" idx="0"/>
            </p:cNvCxnSpPr>
            <p:nvPr/>
          </p:nvCxnSpPr>
          <p:spPr>
            <a:xfrm>
              <a:off x="3401465" y="2958846"/>
              <a:ext cx="712813" cy="293669"/>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5" name="Straight Connector 44"/>
            <p:cNvCxnSpPr>
              <a:endCxn id="13" idx="0"/>
            </p:cNvCxnSpPr>
            <p:nvPr/>
          </p:nvCxnSpPr>
          <p:spPr>
            <a:xfrm>
              <a:off x="3401474" y="3124243"/>
              <a:ext cx="712804" cy="128272"/>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p:cNvCxnSpPr>
              <a:endCxn id="13" idx="0"/>
            </p:cNvCxnSpPr>
            <p:nvPr/>
          </p:nvCxnSpPr>
          <p:spPr>
            <a:xfrm flipV="1">
              <a:off x="3401464" y="3252515"/>
              <a:ext cx="712814" cy="128948"/>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7" name="Straight Connector 46"/>
            <p:cNvCxnSpPr>
              <a:endCxn id="13" idx="0"/>
            </p:cNvCxnSpPr>
            <p:nvPr/>
          </p:nvCxnSpPr>
          <p:spPr>
            <a:xfrm flipV="1">
              <a:off x="3401474" y="3252515"/>
              <a:ext cx="712804" cy="318425"/>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p:cNvCxnSpPr>
              <a:endCxn id="13" idx="0"/>
            </p:cNvCxnSpPr>
            <p:nvPr/>
          </p:nvCxnSpPr>
          <p:spPr>
            <a:xfrm flipV="1">
              <a:off x="3401463" y="3252515"/>
              <a:ext cx="712815" cy="282571"/>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49" name="Group 48"/>
          <p:cNvGrpSpPr/>
          <p:nvPr/>
        </p:nvGrpSpPr>
        <p:grpSpPr>
          <a:xfrm>
            <a:off x="3397628" y="3821440"/>
            <a:ext cx="1333180" cy="172960"/>
            <a:chOff x="3401438" y="3423348"/>
            <a:chExt cx="1333180" cy="172960"/>
          </a:xfrm>
        </p:grpSpPr>
        <p:cxnSp>
          <p:nvCxnSpPr>
            <p:cNvPr id="50" name="Straight Connector 49"/>
            <p:cNvCxnSpPr>
              <a:endCxn id="14" idx="0"/>
            </p:cNvCxnSpPr>
            <p:nvPr/>
          </p:nvCxnSpPr>
          <p:spPr>
            <a:xfrm>
              <a:off x="3401462" y="3423348"/>
              <a:ext cx="1333156" cy="106016"/>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1" name="Straight Connector 50"/>
            <p:cNvCxnSpPr>
              <a:endCxn id="14" idx="0"/>
            </p:cNvCxnSpPr>
            <p:nvPr/>
          </p:nvCxnSpPr>
          <p:spPr>
            <a:xfrm>
              <a:off x="3401450" y="3511488"/>
              <a:ext cx="1333168" cy="17876"/>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p:cNvCxnSpPr>
              <a:endCxn id="14" idx="0"/>
            </p:cNvCxnSpPr>
            <p:nvPr/>
          </p:nvCxnSpPr>
          <p:spPr>
            <a:xfrm flipV="1">
              <a:off x="3401438" y="3529364"/>
              <a:ext cx="1333180" cy="66944"/>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53" name="Group 52"/>
          <p:cNvGrpSpPr/>
          <p:nvPr/>
        </p:nvGrpSpPr>
        <p:grpSpPr>
          <a:xfrm>
            <a:off x="3386804" y="4042671"/>
            <a:ext cx="740878" cy="341604"/>
            <a:chOff x="3390614" y="4022712"/>
            <a:chExt cx="740878" cy="341604"/>
          </a:xfrm>
        </p:grpSpPr>
        <p:cxnSp>
          <p:nvCxnSpPr>
            <p:cNvPr id="54" name="Straight Connector 53"/>
            <p:cNvCxnSpPr>
              <a:endCxn id="12" idx="0"/>
            </p:cNvCxnSpPr>
            <p:nvPr/>
          </p:nvCxnSpPr>
          <p:spPr>
            <a:xfrm flipV="1">
              <a:off x="3390615" y="4172067"/>
              <a:ext cx="740877" cy="192249"/>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5" name="Straight Connector 54"/>
            <p:cNvCxnSpPr>
              <a:endCxn id="12" idx="0"/>
            </p:cNvCxnSpPr>
            <p:nvPr/>
          </p:nvCxnSpPr>
          <p:spPr>
            <a:xfrm flipV="1">
              <a:off x="3394710" y="4172067"/>
              <a:ext cx="736782" cy="162435"/>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6" name="Straight Connector 55"/>
            <p:cNvCxnSpPr>
              <a:endCxn id="12" idx="0"/>
            </p:cNvCxnSpPr>
            <p:nvPr/>
          </p:nvCxnSpPr>
          <p:spPr>
            <a:xfrm flipV="1">
              <a:off x="3390614" y="4172067"/>
              <a:ext cx="740878" cy="111554"/>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7" name="Straight Connector 56"/>
            <p:cNvCxnSpPr>
              <a:endCxn id="12" idx="0"/>
            </p:cNvCxnSpPr>
            <p:nvPr/>
          </p:nvCxnSpPr>
          <p:spPr>
            <a:xfrm>
              <a:off x="3394710" y="4103191"/>
              <a:ext cx="736782" cy="68876"/>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8" name="Straight Connector 57"/>
            <p:cNvCxnSpPr>
              <a:endCxn id="12" idx="0"/>
            </p:cNvCxnSpPr>
            <p:nvPr/>
          </p:nvCxnSpPr>
          <p:spPr>
            <a:xfrm>
              <a:off x="3394710" y="4022712"/>
              <a:ext cx="736782" cy="149355"/>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59" name="Group 58"/>
          <p:cNvGrpSpPr/>
          <p:nvPr/>
        </p:nvGrpSpPr>
        <p:grpSpPr>
          <a:xfrm>
            <a:off x="4596278" y="1278598"/>
            <a:ext cx="2452260" cy="3243121"/>
            <a:chOff x="6345068" y="880506"/>
            <a:chExt cx="2452260" cy="3243121"/>
          </a:xfrm>
        </p:grpSpPr>
        <p:sp>
          <p:nvSpPr>
            <p:cNvPr id="60" name="Oval 59"/>
            <p:cNvSpPr/>
            <p:nvPr/>
          </p:nvSpPr>
          <p:spPr>
            <a:xfrm rot="10800000">
              <a:off x="7705265" y="2285695"/>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61" name="Oval 60"/>
            <p:cNvSpPr/>
            <p:nvPr/>
          </p:nvSpPr>
          <p:spPr>
            <a:xfrm rot="10800000">
              <a:off x="8125985" y="2734513"/>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62" name="Oval 61"/>
            <p:cNvSpPr/>
            <p:nvPr/>
          </p:nvSpPr>
          <p:spPr>
            <a:xfrm rot="10800000">
              <a:off x="8244534" y="2127838"/>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63" name="Oval 62"/>
            <p:cNvSpPr/>
            <p:nvPr/>
          </p:nvSpPr>
          <p:spPr>
            <a:xfrm rot="10800000">
              <a:off x="7954107" y="3183432"/>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64" name="Oval 63"/>
            <p:cNvSpPr/>
            <p:nvPr/>
          </p:nvSpPr>
          <p:spPr>
            <a:xfrm rot="16200000">
              <a:off x="7378816" y="1217615"/>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65" name="Oval 64"/>
            <p:cNvSpPr/>
            <p:nvPr/>
          </p:nvSpPr>
          <p:spPr>
            <a:xfrm rot="460365" flipV="1">
              <a:off x="7255370" y="2818037"/>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66" name="Oval 65"/>
            <p:cNvSpPr/>
            <p:nvPr/>
          </p:nvSpPr>
          <p:spPr>
            <a:xfrm rot="18429493">
              <a:off x="7519112" y="3507459"/>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67" name="Oval 66"/>
            <p:cNvSpPr/>
            <p:nvPr/>
          </p:nvSpPr>
          <p:spPr>
            <a:xfrm rot="18429493">
              <a:off x="6936701" y="3785177"/>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68" name="Oval 67"/>
            <p:cNvSpPr/>
            <p:nvPr/>
          </p:nvSpPr>
          <p:spPr>
            <a:xfrm rot="18429493">
              <a:off x="7319192" y="4032589"/>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69" name="Oval 68"/>
            <p:cNvSpPr/>
            <p:nvPr/>
          </p:nvSpPr>
          <p:spPr>
            <a:xfrm rot="460365" flipV="1">
              <a:off x="8706290" y="1226778"/>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70" name="Oval 69"/>
            <p:cNvSpPr/>
            <p:nvPr/>
          </p:nvSpPr>
          <p:spPr>
            <a:xfrm rot="460365" flipV="1">
              <a:off x="8029599" y="1255051"/>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71" name="Oval 70"/>
            <p:cNvSpPr/>
            <p:nvPr/>
          </p:nvSpPr>
          <p:spPr>
            <a:xfrm rot="460365" flipV="1">
              <a:off x="8056280" y="3840010"/>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72" name="Oval 71"/>
            <p:cNvSpPr/>
            <p:nvPr/>
          </p:nvSpPr>
          <p:spPr>
            <a:xfrm rot="460365" flipV="1">
              <a:off x="8645343" y="2698820"/>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73" name="Oval 72"/>
            <p:cNvSpPr/>
            <p:nvPr/>
          </p:nvSpPr>
          <p:spPr>
            <a:xfrm rot="460365" flipV="1">
              <a:off x="6345068" y="1415533"/>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74" name="Oval 73"/>
            <p:cNvSpPr/>
            <p:nvPr/>
          </p:nvSpPr>
          <p:spPr>
            <a:xfrm rot="460365" flipV="1">
              <a:off x="8346645" y="880506"/>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grpSp>
        <p:nvGrpSpPr>
          <p:cNvPr id="75" name="Group 74"/>
          <p:cNvGrpSpPr/>
          <p:nvPr/>
        </p:nvGrpSpPr>
        <p:grpSpPr>
          <a:xfrm>
            <a:off x="4085974" y="1501241"/>
            <a:ext cx="1306944" cy="2985221"/>
            <a:chOff x="5834764" y="1103149"/>
            <a:chExt cx="1306944" cy="2985221"/>
          </a:xfrm>
        </p:grpSpPr>
        <p:sp>
          <p:nvSpPr>
            <p:cNvPr id="76" name="Oval 75"/>
            <p:cNvSpPr/>
            <p:nvPr/>
          </p:nvSpPr>
          <p:spPr>
            <a:xfrm rot="16200000">
              <a:off x="6929998" y="1638335"/>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77" name="Oval 76"/>
            <p:cNvSpPr/>
            <p:nvPr/>
          </p:nvSpPr>
          <p:spPr>
            <a:xfrm rot="460365" flipV="1">
              <a:off x="6778492" y="3206664"/>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78" name="Oval 77"/>
            <p:cNvSpPr/>
            <p:nvPr/>
          </p:nvSpPr>
          <p:spPr>
            <a:xfrm rot="460365" flipV="1">
              <a:off x="6421326" y="3816292"/>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79" name="Oval 78"/>
            <p:cNvSpPr/>
            <p:nvPr/>
          </p:nvSpPr>
          <p:spPr>
            <a:xfrm rot="460365" flipV="1">
              <a:off x="7050670" y="1103149"/>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80" name="Oval 79"/>
            <p:cNvSpPr/>
            <p:nvPr/>
          </p:nvSpPr>
          <p:spPr>
            <a:xfrm rot="460365" flipV="1">
              <a:off x="6629228" y="1974500"/>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81" name="Oval 80"/>
            <p:cNvSpPr/>
            <p:nvPr/>
          </p:nvSpPr>
          <p:spPr>
            <a:xfrm rot="460365" flipV="1">
              <a:off x="5834764" y="3997332"/>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grpSp>
        <p:nvGrpSpPr>
          <p:cNvPr id="82" name="Group 81"/>
          <p:cNvGrpSpPr/>
          <p:nvPr/>
        </p:nvGrpSpPr>
        <p:grpSpPr>
          <a:xfrm>
            <a:off x="4337385" y="1256533"/>
            <a:ext cx="2806384" cy="3338012"/>
            <a:chOff x="6086175" y="858441"/>
            <a:chExt cx="2806384" cy="3338012"/>
          </a:xfrm>
        </p:grpSpPr>
        <p:sp>
          <p:nvSpPr>
            <p:cNvPr id="83" name="Oval 82"/>
            <p:cNvSpPr/>
            <p:nvPr/>
          </p:nvSpPr>
          <p:spPr>
            <a:xfrm rot="16200000">
              <a:off x="7436610" y="2780033"/>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84" name="Oval 83"/>
            <p:cNvSpPr/>
            <p:nvPr/>
          </p:nvSpPr>
          <p:spPr>
            <a:xfrm rot="16200000">
              <a:off x="7589010" y="2932433"/>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85" name="Oval 84"/>
            <p:cNvSpPr/>
            <p:nvPr/>
          </p:nvSpPr>
          <p:spPr>
            <a:xfrm rot="16200000">
              <a:off x="7741410" y="2892521"/>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86" name="Oval 85"/>
            <p:cNvSpPr/>
            <p:nvPr/>
          </p:nvSpPr>
          <p:spPr>
            <a:xfrm rot="16200000">
              <a:off x="7712835" y="2652444"/>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87" name="Oval 86"/>
            <p:cNvSpPr/>
            <p:nvPr/>
          </p:nvSpPr>
          <p:spPr>
            <a:xfrm rot="16200000">
              <a:off x="6987792" y="3200753"/>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88" name="Oval 87"/>
            <p:cNvSpPr/>
            <p:nvPr/>
          </p:nvSpPr>
          <p:spPr>
            <a:xfrm rot="16200000">
              <a:off x="7140192" y="3353153"/>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89" name="Oval 88"/>
            <p:cNvSpPr/>
            <p:nvPr/>
          </p:nvSpPr>
          <p:spPr>
            <a:xfrm rot="16200000">
              <a:off x="7292592" y="3313241"/>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90" name="Oval 89"/>
            <p:cNvSpPr/>
            <p:nvPr/>
          </p:nvSpPr>
          <p:spPr>
            <a:xfrm rot="16200000">
              <a:off x="7264017" y="3073164"/>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91" name="Oval 90"/>
            <p:cNvSpPr/>
            <p:nvPr/>
          </p:nvSpPr>
          <p:spPr>
            <a:xfrm rot="16200000">
              <a:off x="7442067" y="3166902"/>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92" name="Oval 91"/>
            <p:cNvSpPr/>
            <p:nvPr/>
          </p:nvSpPr>
          <p:spPr>
            <a:xfrm rot="16200000">
              <a:off x="7594467" y="3319302"/>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93" name="Oval 92"/>
            <p:cNvSpPr/>
            <p:nvPr/>
          </p:nvSpPr>
          <p:spPr>
            <a:xfrm rot="16200000">
              <a:off x="7746867" y="3279390"/>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94" name="Oval 93"/>
            <p:cNvSpPr/>
            <p:nvPr/>
          </p:nvSpPr>
          <p:spPr>
            <a:xfrm rot="16200000">
              <a:off x="7718292" y="3039313"/>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95" name="Oval 94"/>
            <p:cNvSpPr/>
            <p:nvPr/>
          </p:nvSpPr>
          <p:spPr>
            <a:xfrm rot="10800000">
              <a:off x="7857665" y="2133295"/>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96" name="Oval 95"/>
            <p:cNvSpPr/>
            <p:nvPr/>
          </p:nvSpPr>
          <p:spPr>
            <a:xfrm rot="10800000">
              <a:off x="7817753" y="1980895"/>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97" name="Oval 96"/>
            <p:cNvSpPr/>
            <p:nvPr/>
          </p:nvSpPr>
          <p:spPr>
            <a:xfrm rot="10800000">
              <a:off x="7577676" y="2009470"/>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98" name="Oval 97"/>
            <p:cNvSpPr/>
            <p:nvPr/>
          </p:nvSpPr>
          <p:spPr>
            <a:xfrm rot="10800000">
              <a:off x="8278385" y="2582113"/>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99" name="Oval 98"/>
            <p:cNvSpPr/>
            <p:nvPr/>
          </p:nvSpPr>
          <p:spPr>
            <a:xfrm rot="10800000">
              <a:off x="8238473" y="2429713"/>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0" name="Oval 99"/>
            <p:cNvSpPr/>
            <p:nvPr/>
          </p:nvSpPr>
          <p:spPr>
            <a:xfrm rot="10800000">
              <a:off x="7998396" y="2458288"/>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1" name="Oval 100"/>
            <p:cNvSpPr/>
            <p:nvPr/>
          </p:nvSpPr>
          <p:spPr>
            <a:xfrm rot="10800000">
              <a:off x="8092134" y="2280238"/>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2" name="Oval 101"/>
            <p:cNvSpPr/>
            <p:nvPr/>
          </p:nvSpPr>
          <p:spPr>
            <a:xfrm rot="10800000">
              <a:off x="8204622" y="1975438"/>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3" name="Oval 102"/>
            <p:cNvSpPr/>
            <p:nvPr/>
          </p:nvSpPr>
          <p:spPr>
            <a:xfrm rot="10800000">
              <a:off x="7964545" y="2004013"/>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4" name="Oval 103"/>
            <p:cNvSpPr/>
            <p:nvPr/>
          </p:nvSpPr>
          <p:spPr>
            <a:xfrm rot="10800000">
              <a:off x="8081696" y="3459657"/>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5" name="Oval 104"/>
            <p:cNvSpPr/>
            <p:nvPr/>
          </p:nvSpPr>
          <p:spPr>
            <a:xfrm rot="10800000">
              <a:off x="8234096" y="3307257"/>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6" name="Oval 105"/>
            <p:cNvSpPr/>
            <p:nvPr/>
          </p:nvSpPr>
          <p:spPr>
            <a:xfrm rot="10800000">
              <a:off x="8194184" y="3154857"/>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7" name="Oval 106"/>
            <p:cNvSpPr/>
            <p:nvPr/>
          </p:nvSpPr>
          <p:spPr>
            <a:xfrm rot="10800000">
              <a:off x="8502416" y="3908475"/>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8" name="Oval 107"/>
            <p:cNvSpPr/>
            <p:nvPr/>
          </p:nvSpPr>
          <p:spPr>
            <a:xfrm rot="10800000">
              <a:off x="8654816" y="3756075"/>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9" name="Oval 108"/>
            <p:cNvSpPr/>
            <p:nvPr/>
          </p:nvSpPr>
          <p:spPr>
            <a:xfrm rot="10800000">
              <a:off x="8614904" y="3603675"/>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10" name="Oval 109"/>
            <p:cNvSpPr/>
            <p:nvPr/>
          </p:nvSpPr>
          <p:spPr>
            <a:xfrm rot="10800000">
              <a:off x="8374827" y="3632250"/>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11" name="Oval 110"/>
            <p:cNvSpPr/>
            <p:nvPr/>
          </p:nvSpPr>
          <p:spPr>
            <a:xfrm rot="10800000">
              <a:off x="8468565" y="3454200"/>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12" name="Oval 111"/>
            <p:cNvSpPr/>
            <p:nvPr/>
          </p:nvSpPr>
          <p:spPr>
            <a:xfrm rot="10800000">
              <a:off x="8620965" y="3301800"/>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13" name="Oval 112"/>
            <p:cNvSpPr/>
            <p:nvPr/>
          </p:nvSpPr>
          <p:spPr>
            <a:xfrm rot="10800000">
              <a:off x="8581053" y="3149400"/>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14" name="Oval 113"/>
            <p:cNvSpPr/>
            <p:nvPr/>
          </p:nvSpPr>
          <p:spPr>
            <a:xfrm rot="10800000">
              <a:off x="8340976" y="3177975"/>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15" name="Oval 114"/>
            <p:cNvSpPr/>
            <p:nvPr/>
          </p:nvSpPr>
          <p:spPr>
            <a:xfrm rot="16200000">
              <a:off x="7531216" y="1370015"/>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16" name="Oval 115"/>
            <p:cNvSpPr/>
            <p:nvPr/>
          </p:nvSpPr>
          <p:spPr>
            <a:xfrm rot="16200000">
              <a:off x="7683616" y="1330103"/>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17" name="Oval 116"/>
            <p:cNvSpPr/>
            <p:nvPr/>
          </p:nvSpPr>
          <p:spPr>
            <a:xfrm rot="16200000">
              <a:off x="7655041" y="1090026"/>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18" name="Oval 117"/>
            <p:cNvSpPr/>
            <p:nvPr/>
          </p:nvSpPr>
          <p:spPr>
            <a:xfrm rot="16200000">
              <a:off x="7101599" y="1650003"/>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19" name="Oval 118"/>
            <p:cNvSpPr/>
            <p:nvPr/>
          </p:nvSpPr>
          <p:spPr>
            <a:xfrm rot="16200000">
              <a:off x="7377479" y="2069912"/>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20" name="Oval 119"/>
            <p:cNvSpPr/>
            <p:nvPr/>
          </p:nvSpPr>
          <p:spPr>
            <a:xfrm rot="16200000">
              <a:off x="7206223" y="1510746"/>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21" name="Oval 120"/>
            <p:cNvSpPr/>
            <p:nvPr/>
          </p:nvSpPr>
          <p:spPr>
            <a:xfrm rot="16200000">
              <a:off x="7384273" y="1604484"/>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22" name="Oval 121"/>
            <p:cNvSpPr/>
            <p:nvPr/>
          </p:nvSpPr>
          <p:spPr>
            <a:xfrm rot="16200000">
              <a:off x="7691376" y="1880901"/>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23" name="Oval 122"/>
            <p:cNvSpPr/>
            <p:nvPr/>
          </p:nvSpPr>
          <p:spPr>
            <a:xfrm rot="16200000">
              <a:off x="7689073" y="1716972"/>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24" name="Oval 123"/>
            <p:cNvSpPr/>
            <p:nvPr/>
          </p:nvSpPr>
          <p:spPr>
            <a:xfrm rot="16200000">
              <a:off x="7660498" y="1476895"/>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25" name="Oval 124"/>
            <p:cNvSpPr/>
            <p:nvPr/>
          </p:nvSpPr>
          <p:spPr>
            <a:xfrm rot="460365" flipV="1">
              <a:off x="7319499" y="2677235"/>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26" name="Oval 125"/>
            <p:cNvSpPr/>
            <p:nvPr/>
          </p:nvSpPr>
          <p:spPr>
            <a:xfrm rot="460365" flipV="1">
              <a:off x="7184584" y="2500947"/>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27" name="Oval 126"/>
            <p:cNvSpPr/>
            <p:nvPr/>
          </p:nvSpPr>
          <p:spPr>
            <a:xfrm rot="460365" flipV="1">
              <a:off x="7418696" y="2561320"/>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28" name="Oval 127"/>
            <p:cNvSpPr/>
            <p:nvPr/>
          </p:nvSpPr>
          <p:spPr>
            <a:xfrm rot="460365" flipV="1">
              <a:off x="6647805" y="3035281"/>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29" name="Oval 128"/>
            <p:cNvSpPr/>
            <p:nvPr/>
          </p:nvSpPr>
          <p:spPr>
            <a:xfrm rot="460365" flipV="1">
              <a:off x="6707707" y="2889574"/>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30" name="Oval 129"/>
            <p:cNvSpPr/>
            <p:nvPr/>
          </p:nvSpPr>
          <p:spPr>
            <a:xfrm rot="460365" flipV="1">
              <a:off x="6941819" y="2949947"/>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31" name="Oval 130"/>
            <p:cNvSpPr/>
            <p:nvPr/>
          </p:nvSpPr>
          <p:spPr>
            <a:xfrm rot="460365" flipV="1">
              <a:off x="6872693" y="2830032"/>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32" name="Oval 131"/>
            <p:cNvSpPr/>
            <p:nvPr/>
          </p:nvSpPr>
          <p:spPr>
            <a:xfrm rot="460365" flipV="1">
              <a:off x="6586636" y="2344628"/>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33" name="Oval 132"/>
            <p:cNvSpPr/>
            <p:nvPr/>
          </p:nvSpPr>
          <p:spPr>
            <a:xfrm rot="460365" flipV="1">
              <a:off x="6801907" y="2443886"/>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34" name="Oval 133"/>
            <p:cNvSpPr/>
            <p:nvPr/>
          </p:nvSpPr>
          <p:spPr>
            <a:xfrm rot="460365" flipV="1">
              <a:off x="6992668" y="2532808"/>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35" name="Oval 134"/>
            <p:cNvSpPr/>
            <p:nvPr/>
          </p:nvSpPr>
          <p:spPr>
            <a:xfrm rot="18429493">
              <a:off x="7548518" y="3720969"/>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36" name="Oval 135"/>
            <p:cNvSpPr/>
            <p:nvPr/>
          </p:nvSpPr>
          <p:spPr>
            <a:xfrm rot="18429493">
              <a:off x="7694084" y="3781213"/>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37" name="Oval 136"/>
            <p:cNvSpPr/>
            <p:nvPr/>
          </p:nvSpPr>
          <p:spPr>
            <a:xfrm rot="18429493">
              <a:off x="7816322" y="3572619"/>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38" name="Oval 137"/>
            <p:cNvSpPr/>
            <p:nvPr/>
          </p:nvSpPr>
          <p:spPr>
            <a:xfrm rot="18429493">
              <a:off x="6907295" y="3571666"/>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39" name="Oval 138"/>
            <p:cNvSpPr/>
            <p:nvPr/>
          </p:nvSpPr>
          <p:spPr>
            <a:xfrm rot="18429493">
              <a:off x="7082267" y="3845420"/>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40" name="Oval 139"/>
            <p:cNvSpPr/>
            <p:nvPr/>
          </p:nvSpPr>
          <p:spPr>
            <a:xfrm rot="18429493">
              <a:off x="7204504" y="3636826"/>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41" name="Oval 140"/>
            <p:cNvSpPr/>
            <p:nvPr/>
          </p:nvSpPr>
          <p:spPr>
            <a:xfrm rot="18429493">
              <a:off x="7289786" y="3819078"/>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42" name="Oval 141"/>
            <p:cNvSpPr/>
            <p:nvPr/>
          </p:nvSpPr>
          <p:spPr>
            <a:xfrm rot="18429493">
              <a:off x="7464757" y="4092832"/>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43" name="Oval 142"/>
            <p:cNvSpPr/>
            <p:nvPr/>
          </p:nvSpPr>
          <p:spPr>
            <a:xfrm rot="18429493">
              <a:off x="7586995" y="3884238"/>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44" name="Oval 143"/>
            <p:cNvSpPr/>
            <p:nvPr/>
          </p:nvSpPr>
          <p:spPr>
            <a:xfrm rot="460365" flipV="1">
              <a:off x="8542964" y="1483495"/>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45" name="Oval 144"/>
            <p:cNvSpPr/>
            <p:nvPr/>
          </p:nvSpPr>
          <p:spPr>
            <a:xfrm rot="460365" flipV="1">
              <a:off x="8412276" y="1312112"/>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46" name="Oval 145"/>
            <p:cNvSpPr/>
            <p:nvPr/>
          </p:nvSpPr>
          <p:spPr>
            <a:xfrm rot="460365" flipV="1">
              <a:off x="8472178" y="1166405"/>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47" name="Oval 146"/>
            <p:cNvSpPr/>
            <p:nvPr/>
          </p:nvSpPr>
          <p:spPr>
            <a:xfrm rot="460365" flipV="1">
              <a:off x="8066086" y="1872122"/>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48" name="Oval 147"/>
            <p:cNvSpPr/>
            <p:nvPr/>
          </p:nvSpPr>
          <p:spPr>
            <a:xfrm rot="460365" flipV="1">
              <a:off x="7935399" y="1700739"/>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49" name="Oval 148"/>
            <p:cNvSpPr/>
            <p:nvPr/>
          </p:nvSpPr>
          <p:spPr>
            <a:xfrm rot="460365" flipV="1">
              <a:off x="7995301" y="1555032"/>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50" name="Oval 149"/>
            <p:cNvSpPr/>
            <p:nvPr/>
          </p:nvSpPr>
          <p:spPr>
            <a:xfrm rot="460365" flipV="1">
              <a:off x="8229413" y="1615405"/>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51" name="Oval 150"/>
            <p:cNvSpPr/>
            <p:nvPr/>
          </p:nvSpPr>
          <p:spPr>
            <a:xfrm rot="460365" flipV="1">
              <a:off x="8160287" y="1426434"/>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52" name="Oval 151"/>
            <p:cNvSpPr/>
            <p:nvPr/>
          </p:nvSpPr>
          <p:spPr>
            <a:xfrm rot="460365" flipV="1">
              <a:off x="8089501" y="1109344"/>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53" name="Oval 152"/>
            <p:cNvSpPr/>
            <p:nvPr/>
          </p:nvSpPr>
          <p:spPr>
            <a:xfrm rot="460365" flipV="1">
              <a:off x="8323614" y="1169717"/>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54" name="Oval 153"/>
            <p:cNvSpPr/>
            <p:nvPr/>
          </p:nvSpPr>
          <p:spPr>
            <a:xfrm rot="460365" flipV="1">
              <a:off x="6764686" y="3934500"/>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55" name="Oval 154"/>
            <p:cNvSpPr/>
            <p:nvPr/>
          </p:nvSpPr>
          <p:spPr>
            <a:xfrm rot="460365" flipV="1">
              <a:off x="6375969" y="3152496"/>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56" name="Oval 155"/>
            <p:cNvSpPr/>
            <p:nvPr/>
          </p:nvSpPr>
          <p:spPr>
            <a:xfrm rot="460365" flipV="1">
              <a:off x="8341242" y="2916844"/>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57" name="Oval 156"/>
            <p:cNvSpPr/>
            <p:nvPr/>
          </p:nvSpPr>
          <p:spPr>
            <a:xfrm rot="460365" flipV="1">
              <a:off x="6662308" y="1634614"/>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58" name="Oval 157"/>
            <p:cNvSpPr/>
            <p:nvPr/>
          </p:nvSpPr>
          <p:spPr>
            <a:xfrm rot="460365" flipV="1">
              <a:off x="6086175" y="2463578"/>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59" name="Oval 158"/>
            <p:cNvSpPr/>
            <p:nvPr/>
          </p:nvSpPr>
          <p:spPr>
            <a:xfrm rot="460365" flipV="1">
              <a:off x="7986588" y="4105415"/>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60" name="Oval 159"/>
            <p:cNvSpPr/>
            <p:nvPr/>
          </p:nvSpPr>
          <p:spPr>
            <a:xfrm rot="460365" flipV="1">
              <a:off x="8292629" y="4018654"/>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61" name="Oval 160"/>
            <p:cNvSpPr/>
            <p:nvPr/>
          </p:nvSpPr>
          <p:spPr>
            <a:xfrm rot="460365" flipV="1">
              <a:off x="8575382" y="2322710"/>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62" name="Oval 161"/>
            <p:cNvSpPr/>
            <p:nvPr/>
          </p:nvSpPr>
          <p:spPr>
            <a:xfrm rot="460365" flipV="1">
              <a:off x="7475524" y="858441"/>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63" name="Oval 162"/>
            <p:cNvSpPr/>
            <p:nvPr/>
          </p:nvSpPr>
          <p:spPr>
            <a:xfrm rot="460365" flipV="1">
              <a:off x="8801521" y="4037861"/>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64" name="Oval 163"/>
            <p:cNvSpPr/>
            <p:nvPr/>
          </p:nvSpPr>
          <p:spPr>
            <a:xfrm rot="460365" flipV="1">
              <a:off x="6233070" y="3994401"/>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65" name="Oval 164"/>
            <p:cNvSpPr/>
            <p:nvPr/>
          </p:nvSpPr>
          <p:spPr>
            <a:xfrm rot="460365" flipV="1">
              <a:off x="7735739" y="2477257"/>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66" name="Oval 165"/>
            <p:cNvSpPr/>
            <p:nvPr/>
          </p:nvSpPr>
          <p:spPr>
            <a:xfrm rot="460365" flipV="1">
              <a:off x="8036177" y="2945518"/>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67" name="Oval 166"/>
            <p:cNvSpPr/>
            <p:nvPr/>
          </p:nvSpPr>
          <p:spPr>
            <a:xfrm rot="460365" flipV="1">
              <a:off x="7364099" y="2240316"/>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68" name="Oval 167"/>
            <p:cNvSpPr/>
            <p:nvPr/>
          </p:nvSpPr>
          <p:spPr>
            <a:xfrm rot="460365" flipV="1">
              <a:off x="8529863" y="1784193"/>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69" name="Oval 168"/>
            <p:cNvSpPr/>
            <p:nvPr/>
          </p:nvSpPr>
          <p:spPr>
            <a:xfrm rot="460365" flipV="1">
              <a:off x="8757479" y="2106772"/>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sp>
        <p:nvSpPr>
          <p:cNvPr id="170" name="TextBox 169"/>
          <p:cNvSpPr txBox="1"/>
          <p:nvPr/>
        </p:nvSpPr>
        <p:spPr>
          <a:xfrm>
            <a:off x="2864090" y="5129675"/>
            <a:ext cx="1311000" cy="307777"/>
          </a:xfrm>
          <a:prstGeom prst="rect">
            <a:avLst/>
          </a:prstGeom>
          <a:noFill/>
        </p:spPr>
        <p:txBody>
          <a:bodyPr wrap="none" rtlCol="0">
            <a:spAutoFit/>
          </a:bodyPr>
          <a:lstStyle/>
          <a:p>
            <a:r>
              <a:rPr lang="sv-SE" sz="1400" dirty="0" smtClean="0">
                <a:latin typeface="Calibri Light" panose="020F0302020204030204" pitchFamily="34" charset="0"/>
              </a:rPr>
              <a:t>Gene-</a:t>
            </a:r>
            <a:r>
              <a:rPr lang="sv-SE" sz="1400" dirty="0" err="1" smtClean="0">
                <a:latin typeface="Calibri Light" panose="020F0302020204030204" pitchFamily="34" charset="0"/>
              </a:rPr>
              <a:t>level</a:t>
            </a:r>
            <a:r>
              <a:rPr lang="sv-SE" sz="1400" dirty="0" smtClean="0">
                <a:latin typeface="Calibri Light" panose="020F0302020204030204" pitchFamily="34" charset="0"/>
              </a:rPr>
              <a:t> data</a:t>
            </a:r>
            <a:endParaRPr lang="en-US" sz="1400" dirty="0">
              <a:latin typeface="Calibri Light" panose="020F0302020204030204" pitchFamily="34" charset="0"/>
            </a:endParaRPr>
          </a:p>
        </p:txBody>
      </p:sp>
      <p:sp>
        <p:nvSpPr>
          <p:cNvPr id="171" name="TextBox 170"/>
          <p:cNvSpPr txBox="1"/>
          <p:nvPr/>
        </p:nvSpPr>
        <p:spPr>
          <a:xfrm>
            <a:off x="6532786" y="5132404"/>
            <a:ext cx="1818255" cy="307777"/>
          </a:xfrm>
          <a:prstGeom prst="rect">
            <a:avLst/>
          </a:prstGeom>
          <a:noFill/>
        </p:spPr>
        <p:txBody>
          <a:bodyPr wrap="none" rtlCol="0">
            <a:spAutoFit/>
          </a:bodyPr>
          <a:lstStyle/>
          <a:p>
            <a:r>
              <a:rPr lang="sv-SE" sz="1400" dirty="0" smtClean="0">
                <a:latin typeface="Calibri Light" panose="020F0302020204030204" pitchFamily="34" charset="0"/>
              </a:rPr>
              <a:t>Gene-set data (</a:t>
            </a:r>
            <a:r>
              <a:rPr lang="sv-SE" sz="1400" dirty="0" err="1" smtClean="0">
                <a:latin typeface="Calibri Light" panose="020F0302020204030204" pitchFamily="34" charset="0"/>
              </a:rPr>
              <a:t>results</a:t>
            </a:r>
            <a:r>
              <a:rPr lang="sv-SE" sz="1400" dirty="0" smtClean="0">
                <a:latin typeface="Calibri Light" panose="020F0302020204030204" pitchFamily="34" charset="0"/>
              </a:rPr>
              <a:t>)</a:t>
            </a:r>
            <a:endParaRPr lang="en-US" sz="1400" dirty="0">
              <a:latin typeface="Calibri Light" panose="020F0302020204030204" pitchFamily="34" charset="0"/>
            </a:endParaRPr>
          </a:p>
        </p:txBody>
      </p:sp>
      <p:sp>
        <p:nvSpPr>
          <p:cNvPr id="172" name="TextBox 171"/>
          <p:cNvSpPr txBox="1"/>
          <p:nvPr/>
        </p:nvSpPr>
        <p:spPr>
          <a:xfrm>
            <a:off x="4329609" y="3525227"/>
            <a:ext cx="572593" cy="261610"/>
          </a:xfrm>
          <a:prstGeom prst="rect">
            <a:avLst/>
          </a:prstGeom>
          <a:noFill/>
        </p:spPr>
        <p:txBody>
          <a:bodyPr wrap="none" rtlCol="0">
            <a:spAutoFit/>
          </a:bodyPr>
          <a:lstStyle/>
          <a:p>
            <a:r>
              <a:rPr lang="sv-SE" sz="1100" dirty="0" smtClean="0">
                <a:latin typeface="Calibri Light" panose="020F0302020204030204" pitchFamily="34" charset="0"/>
              </a:rPr>
              <a:t>PPARG</a:t>
            </a:r>
          </a:p>
        </p:txBody>
      </p:sp>
      <p:grpSp>
        <p:nvGrpSpPr>
          <p:cNvPr id="173" name="Group 172"/>
          <p:cNvGrpSpPr/>
          <p:nvPr/>
        </p:nvGrpSpPr>
        <p:grpSpPr>
          <a:xfrm>
            <a:off x="3395756" y="1884042"/>
            <a:ext cx="1291564" cy="2003256"/>
            <a:chOff x="5295894" y="1638300"/>
            <a:chExt cx="1291564" cy="2003256"/>
          </a:xfrm>
          <a:solidFill>
            <a:srgbClr val="216BFF"/>
          </a:solidFill>
        </p:grpSpPr>
        <p:sp>
          <p:nvSpPr>
            <p:cNvPr id="174" name="Oval 173"/>
            <p:cNvSpPr/>
            <p:nvPr/>
          </p:nvSpPr>
          <p:spPr>
            <a:xfrm rot="16200000">
              <a:off x="6153229" y="1798319"/>
              <a:ext cx="434229" cy="434229"/>
            </a:xfrm>
            <a:prstGeom prst="ellipse">
              <a:avLst/>
            </a:prstGeom>
            <a:grpFill/>
            <a:ln>
              <a:solidFill>
                <a:srgbClr val="216B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nvGrpSpPr>
            <p:cNvPr id="175" name="Group 174"/>
            <p:cNvGrpSpPr/>
            <p:nvPr/>
          </p:nvGrpSpPr>
          <p:grpSpPr>
            <a:xfrm>
              <a:off x="5295894" y="1638300"/>
              <a:ext cx="857335" cy="2003256"/>
              <a:chOff x="5143494" y="1485900"/>
              <a:chExt cx="857335" cy="2003256"/>
            </a:xfrm>
            <a:grpFill/>
          </p:grpSpPr>
          <p:cxnSp>
            <p:nvCxnSpPr>
              <p:cNvPr id="176" name="Straight Connector 175"/>
              <p:cNvCxnSpPr/>
              <p:nvPr/>
            </p:nvCxnSpPr>
            <p:spPr>
              <a:xfrm>
                <a:off x="5143500" y="1485900"/>
                <a:ext cx="857329" cy="377133"/>
              </a:xfrm>
              <a:prstGeom prst="line">
                <a:avLst/>
              </a:prstGeom>
              <a:grpFill/>
              <a:ln w="3175">
                <a:solidFill>
                  <a:srgbClr val="216BFF"/>
                </a:solidFill>
              </a:ln>
              <a:effectLst/>
            </p:spPr>
            <p:style>
              <a:lnRef idx="2">
                <a:schemeClr val="accent1"/>
              </a:lnRef>
              <a:fillRef idx="0">
                <a:schemeClr val="accent1"/>
              </a:fillRef>
              <a:effectRef idx="1">
                <a:schemeClr val="accent1"/>
              </a:effectRef>
              <a:fontRef idx="minor">
                <a:schemeClr val="tx1"/>
              </a:fontRef>
            </p:style>
          </p:cxnSp>
          <p:cxnSp>
            <p:nvCxnSpPr>
              <p:cNvPr id="177" name="Straight Connector 176"/>
              <p:cNvCxnSpPr/>
              <p:nvPr/>
            </p:nvCxnSpPr>
            <p:spPr>
              <a:xfrm>
                <a:off x="5143500" y="1778523"/>
                <a:ext cx="857329" cy="84510"/>
              </a:xfrm>
              <a:prstGeom prst="line">
                <a:avLst/>
              </a:prstGeom>
              <a:grpFill/>
              <a:ln w="3175">
                <a:solidFill>
                  <a:srgbClr val="216BFF"/>
                </a:solidFill>
              </a:ln>
              <a:effectLst/>
            </p:spPr>
            <p:style>
              <a:lnRef idx="2">
                <a:schemeClr val="accent1"/>
              </a:lnRef>
              <a:fillRef idx="0">
                <a:schemeClr val="accent1"/>
              </a:fillRef>
              <a:effectRef idx="1">
                <a:schemeClr val="accent1"/>
              </a:effectRef>
              <a:fontRef idx="minor">
                <a:schemeClr val="tx1"/>
              </a:fontRef>
            </p:style>
          </p:cxnSp>
          <p:cxnSp>
            <p:nvCxnSpPr>
              <p:cNvPr id="178" name="Straight Connector 177"/>
              <p:cNvCxnSpPr/>
              <p:nvPr/>
            </p:nvCxnSpPr>
            <p:spPr>
              <a:xfrm flipV="1">
                <a:off x="5143499" y="1863033"/>
                <a:ext cx="857330" cy="349719"/>
              </a:xfrm>
              <a:prstGeom prst="line">
                <a:avLst/>
              </a:prstGeom>
              <a:grpFill/>
              <a:ln w="3175">
                <a:solidFill>
                  <a:srgbClr val="216BFF"/>
                </a:solidFill>
              </a:ln>
              <a:effectLst/>
            </p:spPr>
            <p:style>
              <a:lnRef idx="2">
                <a:schemeClr val="accent1"/>
              </a:lnRef>
              <a:fillRef idx="0">
                <a:schemeClr val="accent1"/>
              </a:fillRef>
              <a:effectRef idx="1">
                <a:schemeClr val="accent1"/>
              </a:effectRef>
              <a:fontRef idx="minor">
                <a:schemeClr val="tx1"/>
              </a:fontRef>
            </p:style>
          </p:cxnSp>
          <p:cxnSp>
            <p:nvCxnSpPr>
              <p:cNvPr id="179" name="Straight Connector 178"/>
              <p:cNvCxnSpPr/>
              <p:nvPr/>
            </p:nvCxnSpPr>
            <p:spPr>
              <a:xfrm flipV="1">
                <a:off x="5143500" y="1863033"/>
                <a:ext cx="857329" cy="233546"/>
              </a:xfrm>
              <a:prstGeom prst="line">
                <a:avLst/>
              </a:prstGeom>
              <a:grpFill/>
              <a:ln w="3175">
                <a:solidFill>
                  <a:srgbClr val="216BFF"/>
                </a:solidFill>
              </a:ln>
              <a:effectLst/>
            </p:spPr>
            <p:style>
              <a:lnRef idx="2">
                <a:schemeClr val="accent1"/>
              </a:lnRef>
              <a:fillRef idx="0">
                <a:schemeClr val="accent1"/>
              </a:fillRef>
              <a:effectRef idx="1">
                <a:schemeClr val="accent1"/>
              </a:effectRef>
              <a:fontRef idx="minor">
                <a:schemeClr val="tx1"/>
              </a:fontRef>
            </p:style>
          </p:cxnSp>
          <p:cxnSp>
            <p:nvCxnSpPr>
              <p:cNvPr id="180" name="Straight Connector 179"/>
              <p:cNvCxnSpPr/>
              <p:nvPr/>
            </p:nvCxnSpPr>
            <p:spPr>
              <a:xfrm flipV="1">
                <a:off x="5143498" y="1863033"/>
                <a:ext cx="857331" cy="983598"/>
              </a:xfrm>
              <a:prstGeom prst="line">
                <a:avLst/>
              </a:prstGeom>
              <a:grpFill/>
              <a:ln w="3175">
                <a:solidFill>
                  <a:srgbClr val="216BFF"/>
                </a:solidFill>
              </a:ln>
              <a:effectLst/>
            </p:spPr>
            <p:style>
              <a:lnRef idx="2">
                <a:schemeClr val="accent1"/>
              </a:lnRef>
              <a:fillRef idx="0">
                <a:schemeClr val="accent1"/>
              </a:fillRef>
              <a:effectRef idx="1">
                <a:schemeClr val="accent1"/>
              </a:effectRef>
              <a:fontRef idx="minor">
                <a:schemeClr val="tx1"/>
              </a:fontRef>
            </p:style>
          </p:cxnSp>
          <p:cxnSp>
            <p:nvCxnSpPr>
              <p:cNvPr id="181" name="Straight Connector 180"/>
              <p:cNvCxnSpPr/>
              <p:nvPr/>
            </p:nvCxnSpPr>
            <p:spPr>
              <a:xfrm flipV="1">
                <a:off x="5143497" y="1863033"/>
                <a:ext cx="857332" cy="929519"/>
              </a:xfrm>
              <a:prstGeom prst="line">
                <a:avLst/>
              </a:prstGeom>
              <a:grpFill/>
              <a:ln w="3175">
                <a:solidFill>
                  <a:srgbClr val="216BFF"/>
                </a:solidFill>
              </a:ln>
              <a:effectLst/>
            </p:spPr>
            <p:style>
              <a:lnRef idx="2">
                <a:schemeClr val="accent1"/>
              </a:lnRef>
              <a:fillRef idx="0">
                <a:schemeClr val="accent1"/>
              </a:fillRef>
              <a:effectRef idx="1">
                <a:schemeClr val="accent1"/>
              </a:effectRef>
              <a:fontRef idx="minor">
                <a:schemeClr val="tx1"/>
              </a:fontRef>
            </p:style>
          </p:cxnSp>
          <p:cxnSp>
            <p:nvCxnSpPr>
              <p:cNvPr id="182" name="Straight Connector 181"/>
              <p:cNvCxnSpPr/>
              <p:nvPr/>
            </p:nvCxnSpPr>
            <p:spPr>
              <a:xfrm flipV="1">
                <a:off x="5143500" y="1863033"/>
                <a:ext cx="857329" cy="882656"/>
              </a:xfrm>
              <a:prstGeom prst="line">
                <a:avLst/>
              </a:prstGeom>
              <a:grpFill/>
              <a:ln w="3175">
                <a:solidFill>
                  <a:srgbClr val="216BFF"/>
                </a:solidFill>
              </a:ln>
              <a:effectLst/>
            </p:spPr>
            <p:style>
              <a:lnRef idx="2">
                <a:schemeClr val="accent1"/>
              </a:lnRef>
              <a:fillRef idx="0">
                <a:schemeClr val="accent1"/>
              </a:fillRef>
              <a:effectRef idx="1">
                <a:schemeClr val="accent1"/>
              </a:effectRef>
              <a:fontRef idx="minor">
                <a:schemeClr val="tx1"/>
              </a:fontRef>
            </p:style>
          </p:cxnSp>
          <p:cxnSp>
            <p:nvCxnSpPr>
              <p:cNvPr id="183" name="Straight Connector 182"/>
              <p:cNvCxnSpPr/>
              <p:nvPr/>
            </p:nvCxnSpPr>
            <p:spPr>
              <a:xfrm flipV="1">
                <a:off x="5143494" y="1863033"/>
                <a:ext cx="857335" cy="853879"/>
              </a:xfrm>
              <a:prstGeom prst="line">
                <a:avLst/>
              </a:prstGeom>
              <a:grpFill/>
              <a:ln w="3175">
                <a:solidFill>
                  <a:srgbClr val="216BFF"/>
                </a:solidFill>
              </a:ln>
              <a:effectLst/>
            </p:spPr>
            <p:style>
              <a:lnRef idx="2">
                <a:schemeClr val="accent1"/>
              </a:lnRef>
              <a:fillRef idx="0">
                <a:schemeClr val="accent1"/>
              </a:fillRef>
              <a:effectRef idx="1">
                <a:schemeClr val="accent1"/>
              </a:effectRef>
              <a:fontRef idx="minor">
                <a:schemeClr val="tx1"/>
              </a:fontRef>
            </p:style>
          </p:cxnSp>
          <p:cxnSp>
            <p:nvCxnSpPr>
              <p:cNvPr id="184" name="Straight Connector 183"/>
              <p:cNvCxnSpPr/>
              <p:nvPr/>
            </p:nvCxnSpPr>
            <p:spPr>
              <a:xfrm flipV="1">
                <a:off x="5143500" y="1863033"/>
                <a:ext cx="857329" cy="1626123"/>
              </a:xfrm>
              <a:prstGeom prst="line">
                <a:avLst/>
              </a:prstGeom>
              <a:grpFill/>
              <a:ln w="3175">
                <a:solidFill>
                  <a:srgbClr val="216BFF"/>
                </a:solidFill>
              </a:ln>
              <a:effectLst/>
            </p:spPr>
            <p:style>
              <a:lnRef idx="2">
                <a:schemeClr val="accent1"/>
              </a:lnRef>
              <a:fillRef idx="0">
                <a:schemeClr val="accent1"/>
              </a:fillRef>
              <a:effectRef idx="1">
                <a:schemeClr val="accent1"/>
              </a:effectRef>
              <a:fontRef idx="minor">
                <a:schemeClr val="tx1"/>
              </a:fontRef>
            </p:style>
          </p:cxnSp>
        </p:grpSp>
      </p:grpSp>
      <p:grpSp>
        <p:nvGrpSpPr>
          <p:cNvPr id="185" name="Group 184"/>
          <p:cNvGrpSpPr/>
          <p:nvPr/>
        </p:nvGrpSpPr>
        <p:grpSpPr>
          <a:xfrm>
            <a:off x="3395756" y="2529368"/>
            <a:ext cx="1508680" cy="1711178"/>
            <a:chOff x="5295892" y="2283676"/>
            <a:chExt cx="1508680" cy="1711178"/>
          </a:xfrm>
          <a:solidFill>
            <a:srgbClr val="FF0000"/>
          </a:solidFill>
        </p:grpSpPr>
        <p:sp>
          <p:nvSpPr>
            <p:cNvPr id="186" name="Oval 185"/>
            <p:cNvSpPr/>
            <p:nvPr/>
          </p:nvSpPr>
          <p:spPr>
            <a:xfrm rot="16200000">
              <a:off x="6370343" y="2651874"/>
              <a:ext cx="434229" cy="434229"/>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nvGrpSpPr>
            <p:cNvPr id="187" name="Group 186"/>
            <p:cNvGrpSpPr/>
            <p:nvPr/>
          </p:nvGrpSpPr>
          <p:grpSpPr>
            <a:xfrm>
              <a:off x="5295892" y="2283676"/>
              <a:ext cx="1074451" cy="1711178"/>
              <a:chOff x="5143492" y="2131276"/>
              <a:chExt cx="1074451" cy="1711178"/>
            </a:xfrm>
            <a:grpFill/>
          </p:grpSpPr>
          <p:cxnSp>
            <p:nvCxnSpPr>
              <p:cNvPr id="188" name="Straight Connector 187"/>
              <p:cNvCxnSpPr/>
              <p:nvPr/>
            </p:nvCxnSpPr>
            <p:spPr>
              <a:xfrm>
                <a:off x="5143500" y="2131276"/>
                <a:ext cx="1074443" cy="585312"/>
              </a:xfrm>
              <a:prstGeom prst="line">
                <a:avLst/>
              </a:prstGeom>
              <a:grpFill/>
              <a:ln w="3175">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189" name="Straight Connector 188"/>
              <p:cNvCxnSpPr/>
              <p:nvPr/>
            </p:nvCxnSpPr>
            <p:spPr>
              <a:xfrm>
                <a:off x="5143500" y="2466309"/>
                <a:ext cx="1074443" cy="250279"/>
              </a:xfrm>
              <a:prstGeom prst="line">
                <a:avLst/>
              </a:prstGeom>
              <a:grpFill/>
              <a:ln w="3175">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190" name="Straight Connector 189"/>
              <p:cNvCxnSpPr/>
              <p:nvPr/>
            </p:nvCxnSpPr>
            <p:spPr>
              <a:xfrm flipV="1">
                <a:off x="5143494" y="2716588"/>
                <a:ext cx="1074449" cy="262647"/>
              </a:xfrm>
              <a:prstGeom prst="line">
                <a:avLst/>
              </a:prstGeom>
              <a:grpFill/>
              <a:ln w="3175">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191" name="Straight Connector 190"/>
              <p:cNvCxnSpPr/>
              <p:nvPr/>
            </p:nvCxnSpPr>
            <p:spPr>
              <a:xfrm flipV="1">
                <a:off x="5143500" y="2716588"/>
                <a:ext cx="1074443" cy="351866"/>
              </a:xfrm>
              <a:prstGeom prst="line">
                <a:avLst/>
              </a:prstGeom>
              <a:grpFill/>
              <a:ln w="3175">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192" name="Straight Connector 191"/>
              <p:cNvCxnSpPr/>
              <p:nvPr/>
            </p:nvCxnSpPr>
            <p:spPr>
              <a:xfrm flipV="1">
                <a:off x="5143493" y="2716588"/>
                <a:ext cx="1074450" cy="484936"/>
              </a:xfrm>
              <a:prstGeom prst="line">
                <a:avLst/>
              </a:prstGeom>
              <a:grpFill/>
              <a:ln w="3175">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193" name="Straight Connector 192"/>
              <p:cNvCxnSpPr/>
              <p:nvPr/>
            </p:nvCxnSpPr>
            <p:spPr>
              <a:xfrm flipV="1">
                <a:off x="5143500" y="2716588"/>
                <a:ext cx="1074443" cy="567081"/>
              </a:xfrm>
              <a:prstGeom prst="line">
                <a:avLst/>
              </a:prstGeom>
              <a:grpFill/>
              <a:ln w="3175">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194" name="Straight Connector 193"/>
              <p:cNvCxnSpPr/>
              <p:nvPr/>
            </p:nvCxnSpPr>
            <p:spPr>
              <a:xfrm flipV="1">
                <a:off x="5143492" y="2716588"/>
                <a:ext cx="1074451" cy="930996"/>
              </a:xfrm>
              <a:prstGeom prst="line">
                <a:avLst/>
              </a:prstGeom>
              <a:grpFill/>
              <a:ln w="3175">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195" name="Straight Connector 194"/>
              <p:cNvCxnSpPr/>
              <p:nvPr/>
            </p:nvCxnSpPr>
            <p:spPr>
              <a:xfrm flipV="1">
                <a:off x="5143500" y="2716588"/>
                <a:ext cx="1074443" cy="1125866"/>
              </a:xfrm>
              <a:prstGeom prst="line">
                <a:avLst/>
              </a:prstGeom>
              <a:grpFill/>
              <a:ln w="3175">
                <a:solidFill>
                  <a:srgbClr val="FF0000"/>
                </a:solidFill>
              </a:ln>
              <a:effectLst/>
            </p:spPr>
            <p:style>
              <a:lnRef idx="2">
                <a:schemeClr val="accent1"/>
              </a:lnRef>
              <a:fillRef idx="0">
                <a:schemeClr val="accent1"/>
              </a:fillRef>
              <a:effectRef idx="1">
                <a:schemeClr val="accent1"/>
              </a:effectRef>
              <a:fontRef idx="minor">
                <a:schemeClr val="tx1"/>
              </a:fontRef>
            </p:style>
          </p:cxnSp>
        </p:grpSp>
      </p:grpSp>
      <p:grpSp>
        <p:nvGrpSpPr>
          <p:cNvPr id="196" name="Group 195"/>
          <p:cNvGrpSpPr/>
          <p:nvPr/>
        </p:nvGrpSpPr>
        <p:grpSpPr>
          <a:xfrm>
            <a:off x="4175090" y="4969880"/>
            <a:ext cx="2357696" cy="316413"/>
            <a:chOff x="4175090" y="4571788"/>
            <a:chExt cx="2357696" cy="316413"/>
          </a:xfrm>
        </p:grpSpPr>
        <p:cxnSp>
          <p:nvCxnSpPr>
            <p:cNvPr id="197" name="Straight Arrow Connector 196"/>
            <p:cNvCxnSpPr/>
            <p:nvPr/>
          </p:nvCxnSpPr>
          <p:spPr>
            <a:xfrm>
              <a:off x="4175090" y="4885472"/>
              <a:ext cx="2357696" cy="2729"/>
            </a:xfrm>
            <a:prstGeom prst="straightConnector1">
              <a:avLst/>
            </a:prstGeom>
            <a:ln w="9525">
              <a:headEnd type="none" w="med" len="med"/>
              <a:tailEnd type="arrow" w="med" len="med"/>
            </a:ln>
          </p:spPr>
          <p:style>
            <a:lnRef idx="2">
              <a:schemeClr val="dk1"/>
            </a:lnRef>
            <a:fillRef idx="0">
              <a:schemeClr val="dk1"/>
            </a:fillRef>
            <a:effectRef idx="1">
              <a:schemeClr val="dk1"/>
            </a:effectRef>
            <a:fontRef idx="minor">
              <a:schemeClr val="tx1"/>
            </a:fontRef>
          </p:style>
        </p:cxnSp>
        <p:sp>
          <p:nvSpPr>
            <p:cNvPr id="198" name="TextBox 197"/>
            <p:cNvSpPr txBox="1"/>
            <p:nvPr/>
          </p:nvSpPr>
          <p:spPr>
            <a:xfrm>
              <a:off x="4637171" y="4571788"/>
              <a:ext cx="1433534" cy="307777"/>
            </a:xfrm>
            <a:prstGeom prst="rect">
              <a:avLst/>
            </a:prstGeom>
            <a:noFill/>
          </p:spPr>
          <p:txBody>
            <a:bodyPr wrap="none" rtlCol="0">
              <a:spAutoFit/>
            </a:bodyPr>
            <a:lstStyle/>
            <a:p>
              <a:r>
                <a:rPr lang="sv-SE" sz="1400" b="1" dirty="0" smtClean="0">
                  <a:latin typeface="Calibri Light" panose="020F0302020204030204" pitchFamily="34" charset="0"/>
                </a:rPr>
                <a:t>Gene-set </a:t>
              </a:r>
              <a:r>
                <a:rPr lang="sv-SE" sz="1400" b="1" dirty="0" err="1" smtClean="0">
                  <a:latin typeface="Calibri Light" panose="020F0302020204030204" pitchFamily="34" charset="0"/>
                </a:rPr>
                <a:t>analysis</a:t>
              </a:r>
              <a:endParaRPr lang="en-US" sz="1400" b="1" dirty="0">
                <a:latin typeface="Calibri Light" panose="020F0302020204030204" pitchFamily="34" charset="0"/>
              </a:endParaRPr>
            </a:p>
          </p:txBody>
        </p:sp>
      </p:grpSp>
      <p:sp>
        <p:nvSpPr>
          <p:cNvPr id="199" name="TextBox 198"/>
          <p:cNvSpPr txBox="1"/>
          <p:nvPr/>
        </p:nvSpPr>
        <p:spPr>
          <a:xfrm>
            <a:off x="618689" y="4789504"/>
            <a:ext cx="1876860" cy="1600438"/>
          </a:xfrm>
          <a:prstGeom prst="rect">
            <a:avLst/>
          </a:prstGeom>
          <a:noFill/>
        </p:spPr>
        <p:txBody>
          <a:bodyPr wrap="none" rtlCol="0">
            <a:spAutoFit/>
          </a:bodyPr>
          <a:lstStyle/>
          <a:p>
            <a:r>
              <a:rPr lang="sv-SE" sz="1400" dirty="0" smtClean="0">
                <a:latin typeface="Calibri Light" panose="020F0302020204030204" pitchFamily="34" charset="0"/>
              </a:rPr>
              <a:t>GO-terms</a:t>
            </a:r>
          </a:p>
          <a:p>
            <a:r>
              <a:rPr lang="sv-SE" sz="1400" dirty="0" err="1" smtClean="0">
                <a:latin typeface="Calibri Light" panose="020F0302020204030204" pitchFamily="34" charset="0"/>
              </a:rPr>
              <a:t>Pathways</a:t>
            </a:r>
            <a:endParaRPr lang="sv-SE" sz="1400" dirty="0" smtClean="0">
              <a:latin typeface="Calibri Light" panose="020F0302020204030204" pitchFamily="34" charset="0"/>
            </a:endParaRPr>
          </a:p>
          <a:p>
            <a:r>
              <a:rPr lang="sv-SE" sz="1400" dirty="0" err="1" smtClean="0">
                <a:latin typeface="Calibri Light" panose="020F0302020204030204" pitchFamily="34" charset="0"/>
              </a:rPr>
              <a:t>Chromosomal</a:t>
            </a:r>
            <a:r>
              <a:rPr lang="sv-SE" sz="1400" dirty="0" smtClean="0">
                <a:latin typeface="Calibri Light" panose="020F0302020204030204" pitchFamily="34" charset="0"/>
              </a:rPr>
              <a:t> </a:t>
            </a:r>
            <a:r>
              <a:rPr lang="sv-SE" sz="1400" dirty="0" err="1" smtClean="0">
                <a:latin typeface="Calibri Light" panose="020F0302020204030204" pitchFamily="34" charset="0"/>
              </a:rPr>
              <a:t>locations</a:t>
            </a:r>
            <a:endParaRPr lang="sv-SE" sz="1400" dirty="0" smtClean="0">
              <a:latin typeface="Calibri Light" panose="020F0302020204030204" pitchFamily="34" charset="0"/>
            </a:endParaRPr>
          </a:p>
          <a:p>
            <a:r>
              <a:rPr lang="sv-SE" sz="1400" dirty="0" err="1" smtClean="0">
                <a:latin typeface="Calibri Light" panose="020F0302020204030204" pitchFamily="34" charset="0"/>
              </a:rPr>
              <a:t>Transcription</a:t>
            </a:r>
            <a:r>
              <a:rPr lang="sv-SE" sz="1400" dirty="0" smtClean="0">
                <a:latin typeface="Calibri Light" panose="020F0302020204030204" pitchFamily="34" charset="0"/>
              </a:rPr>
              <a:t> </a:t>
            </a:r>
            <a:r>
              <a:rPr lang="sv-SE" sz="1400" dirty="0" err="1" smtClean="0">
                <a:latin typeface="Calibri Light" panose="020F0302020204030204" pitchFamily="34" charset="0"/>
              </a:rPr>
              <a:t>factors</a:t>
            </a:r>
            <a:endParaRPr lang="sv-SE" sz="1400" dirty="0" smtClean="0">
              <a:latin typeface="Calibri Light" panose="020F0302020204030204" pitchFamily="34" charset="0"/>
            </a:endParaRPr>
          </a:p>
          <a:p>
            <a:r>
              <a:rPr lang="sv-SE" sz="1400" dirty="0" err="1" smtClean="0">
                <a:latin typeface="Calibri Light" panose="020F0302020204030204" pitchFamily="34" charset="0"/>
              </a:rPr>
              <a:t>Histone</a:t>
            </a:r>
            <a:r>
              <a:rPr lang="sv-SE" sz="1400" dirty="0" smtClean="0">
                <a:latin typeface="Calibri Light" panose="020F0302020204030204" pitchFamily="34" charset="0"/>
              </a:rPr>
              <a:t> </a:t>
            </a:r>
            <a:r>
              <a:rPr lang="sv-SE" sz="1400" dirty="0" err="1" smtClean="0">
                <a:latin typeface="Calibri Light" panose="020F0302020204030204" pitchFamily="34" charset="0"/>
              </a:rPr>
              <a:t>modifications</a:t>
            </a:r>
            <a:endParaRPr lang="sv-SE" sz="1400" dirty="0" smtClean="0">
              <a:latin typeface="Calibri Light" panose="020F0302020204030204" pitchFamily="34" charset="0"/>
            </a:endParaRPr>
          </a:p>
          <a:p>
            <a:r>
              <a:rPr lang="sv-SE" sz="1400" dirty="0" err="1" smtClean="0">
                <a:latin typeface="Calibri Light" panose="020F0302020204030204" pitchFamily="34" charset="0"/>
              </a:rPr>
              <a:t>Diseases</a:t>
            </a:r>
            <a:endParaRPr lang="sv-SE" sz="1400" dirty="0" smtClean="0">
              <a:latin typeface="Calibri Light" panose="020F0302020204030204" pitchFamily="34" charset="0"/>
            </a:endParaRPr>
          </a:p>
          <a:p>
            <a:r>
              <a:rPr lang="sv-SE" sz="1400" dirty="0" err="1">
                <a:latin typeface="Calibri Light" panose="020F0302020204030204" pitchFamily="34" charset="0"/>
              </a:rPr>
              <a:t>e</a:t>
            </a:r>
            <a:r>
              <a:rPr lang="sv-SE" sz="1400" dirty="0" err="1" smtClean="0">
                <a:latin typeface="Calibri Light" panose="020F0302020204030204" pitchFamily="34" charset="0"/>
              </a:rPr>
              <a:t>tc</a:t>
            </a:r>
            <a:r>
              <a:rPr lang="sv-SE" sz="1400" dirty="0" smtClean="0">
                <a:latin typeface="Calibri Light" panose="020F0302020204030204" pitchFamily="34" charset="0"/>
              </a:rPr>
              <a:t>…</a:t>
            </a:r>
            <a:endParaRPr lang="en-US" sz="1400" dirty="0">
              <a:latin typeface="Calibri Light" panose="020F0302020204030204" pitchFamily="34" charset="0"/>
            </a:endParaRPr>
          </a:p>
        </p:txBody>
      </p:sp>
      <p:grpSp>
        <p:nvGrpSpPr>
          <p:cNvPr id="200" name="Group 199"/>
          <p:cNvGrpSpPr/>
          <p:nvPr/>
        </p:nvGrpSpPr>
        <p:grpSpPr>
          <a:xfrm>
            <a:off x="835714" y="1436977"/>
            <a:ext cx="2562806" cy="3010127"/>
            <a:chOff x="454714" y="1038885"/>
            <a:chExt cx="2562806" cy="3010127"/>
          </a:xfrm>
        </p:grpSpPr>
        <p:grpSp>
          <p:nvGrpSpPr>
            <p:cNvPr id="201" name="Group 200"/>
            <p:cNvGrpSpPr/>
            <p:nvPr/>
          </p:nvGrpSpPr>
          <p:grpSpPr>
            <a:xfrm>
              <a:off x="454714" y="1038885"/>
              <a:ext cx="2439609" cy="3010127"/>
              <a:chOff x="695783" y="1620776"/>
              <a:chExt cx="2439609" cy="3010127"/>
            </a:xfrm>
          </p:grpSpPr>
          <p:grpSp>
            <p:nvGrpSpPr>
              <p:cNvPr id="203" name="Group 202"/>
              <p:cNvGrpSpPr/>
              <p:nvPr/>
            </p:nvGrpSpPr>
            <p:grpSpPr>
              <a:xfrm>
                <a:off x="695783" y="1974725"/>
                <a:ext cx="1481226" cy="2656178"/>
                <a:chOff x="-931858" y="2361448"/>
                <a:chExt cx="1859174" cy="3333926"/>
              </a:xfrm>
            </p:grpSpPr>
            <p:pic>
              <p:nvPicPr>
                <p:cNvPr id="207" name="Picture 10" descr="http://upload.wikimedia.org/wikipedia/commons/b/bb/DNA_ORF.gif"/>
                <p:cNvPicPr>
                  <a:picLocks noChangeAspect="1" noChangeArrowheads="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t="-325" b="30961"/>
                <a:stretch/>
              </p:blipFill>
              <p:spPr bwMode="auto">
                <a:xfrm rot="16200000" flipH="1">
                  <a:off x="-1713099" y="3200879"/>
                  <a:ext cx="3275736" cy="1713254"/>
                </a:xfrm>
                <a:prstGeom prst="rect">
                  <a:avLst/>
                </a:prstGeom>
                <a:noFill/>
                <a:extLst>
                  <a:ext uri="{909E8E84-426E-40DD-AFC4-6F175D3DCCD1}">
                    <a14:hiddenFill xmlns:a14="http://schemas.microsoft.com/office/drawing/2010/main">
                      <a:solidFill>
                        <a:srgbClr val="FFFFFF"/>
                      </a:solidFill>
                    </a14:hiddenFill>
                  </a:ext>
                </a:extLst>
              </p:spPr>
            </p:pic>
            <p:sp>
              <p:nvSpPr>
                <p:cNvPr id="208" name="Rectangle 207"/>
                <p:cNvSpPr/>
                <p:nvPr/>
              </p:nvSpPr>
              <p:spPr>
                <a:xfrm>
                  <a:off x="478429" y="2361448"/>
                  <a:ext cx="448887" cy="206923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204" name="Picture 2" descr="http://gdac.broadinstitute.org/runs/analyses__2012_04_25/reports/cancer/GBM/mRNA/clustering_Consensus/GBM.geneheatmaptopgenes.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26720" t="26785" r="60216" b="1632"/>
              <a:stretch/>
            </p:blipFill>
            <p:spPr bwMode="auto">
              <a:xfrm>
                <a:off x="2105965" y="1974725"/>
                <a:ext cx="603984" cy="2647512"/>
              </a:xfrm>
              <a:prstGeom prst="rect">
                <a:avLst/>
              </a:prstGeom>
              <a:noFill/>
              <a:extLst>
                <a:ext uri="{909E8E84-426E-40DD-AFC4-6F175D3DCCD1}">
                  <a14:hiddenFill xmlns:a14="http://schemas.microsoft.com/office/drawing/2010/main">
                    <a:solidFill>
                      <a:srgbClr val="FFFFFF"/>
                    </a:solidFill>
                  </a14:hiddenFill>
                </a:ext>
              </a:extLst>
            </p:spPr>
          </p:pic>
          <p:sp>
            <p:nvSpPr>
              <p:cNvPr id="205" name="TextBox 204"/>
              <p:cNvSpPr txBox="1"/>
              <p:nvPr/>
            </p:nvSpPr>
            <p:spPr>
              <a:xfrm>
                <a:off x="2351203" y="1620776"/>
                <a:ext cx="784189" cy="307777"/>
              </a:xfrm>
              <a:prstGeom prst="rect">
                <a:avLst/>
              </a:prstGeom>
              <a:noFill/>
            </p:spPr>
            <p:txBody>
              <a:bodyPr wrap="none" rtlCol="0">
                <a:spAutoFit/>
              </a:bodyPr>
              <a:lstStyle/>
              <a:p>
                <a:r>
                  <a:rPr lang="sv-SE" sz="1400" dirty="0" err="1" smtClean="0">
                    <a:latin typeface="Calibri Light" panose="020F0302020204030204" pitchFamily="34" charset="0"/>
                  </a:rPr>
                  <a:t>Samples</a:t>
                </a:r>
                <a:endParaRPr lang="en-US" sz="1400" dirty="0">
                  <a:latin typeface="Calibri Light" panose="020F0302020204030204" pitchFamily="34" charset="0"/>
                </a:endParaRPr>
              </a:p>
            </p:txBody>
          </p:sp>
          <p:sp>
            <p:nvSpPr>
              <p:cNvPr id="206" name="TextBox 205"/>
              <p:cNvSpPr txBox="1"/>
              <p:nvPr/>
            </p:nvSpPr>
            <p:spPr>
              <a:xfrm rot="16200000">
                <a:off x="1634522" y="3144592"/>
                <a:ext cx="635110" cy="307777"/>
              </a:xfrm>
              <a:prstGeom prst="rect">
                <a:avLst/>
              </a:prstGeom>
              <a:noFill/>
            </p:spPr>
            <p:txBody>
              <a:bodyPr wrap="none" rtlCol="0">
                <a:spAutoFit/>
              </a:bodyPr>
              <a:lstStyle/>
              <a:p>
                <a:r>
                  <a:rPr lang="sv-SE" sz="1400" dirty="0" smtClean="0">
                    <a:latin typeface="Calibri Light" panose="020F0302020204030204" pitchFamily="34" charset="0"/>
                  </a:rPr>
                  <a:t>Genes</a:t>
                </a:r>
                <a:endParaRPr lang="en-US" sz="1400" dirty="0">
                  <a:latin typeface="Calibri Light" panose="020F0302020204030204" pitchFamily="34" charset="0"/>
                </a:endParaRPr>
              </a:p>
            </p:txBody>
          </p:sp>
        </p:grpSp>
        <p:pic>
          <p:nvPicPr>
            <p:cNvPr id="202" name="Picture 2" descr="http://gdac.broadinstitute.org/runs/analyses__2012_04_25/reports/cancer/GBM/mRNA/clustering_Consensus/GBM.geneheatmaptopgenes.pn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84940" t="26785" r="3193" b="1632"/>
            <a:stretch/>
          </p:blipFill>
          <p:spPr bwMode="auto">
            <a:xfrm>
              <a:off x="2468880" y="1394524"/>
              <a:ext cx="548640" cy="2647512"/>
            </a:xfrm>
            <a:prstGeom prst="rect">
              <a:avLst/>
            </a:prstGeom>
            <a:noFill/>
            <a:extLst>
              <a:ext uri="{909E8E84-426E-40DD-AFC4-6F175D3DCCD1}">
                <a14:hiddenFill xmlns:a14="http://schemas.microsoft.com/office/drawing/2010/main">
                  <a:solidFill>
                    <a:srgbClr val="FFFFFF"/>
                  </a:solidFill>
                </a14:hiddenFill>
              </a:ext>
            </a:extLst>
          </p:spPr>
        </p:pic>
      </p:grpSp>
      <p:sp>
        <p:nvSpPr>
          <p:cNvPr id="209" name="TextBox 208"/>
          <p:cNvSpPr txBox="1"/>
          <p:nvPr/>
        </p:nvSpPr>
        <p:spPr>
          <a:xfrm>
            <a:off x="2815251" y="5841461"/>
            <a:ext cx="6238183" cy="584775"/>
          </a:xfrm>
          <a:prstGeom prst="rect">
            <a:avLst/>
          </a:prstGeom>
          <a:noFill/>
        </p:spPr>
        <p:txBody>
          <a:bodyPr wrap="none" rtlCol="0">
            <a:spAutoFit/>
          </a:bodyPr>
          <a:lstStyle/>
          <a:p>
            <a:r>
              <a:rPr lang="en-US" sz="1600" dirty="0" smtClean="0">
                <a:latin typeface="Calibri" charset="0"/>
                <a:ea typeface="Calibri" charset="0"/>
                <a:cs typeface="Calibri" charset="0"/>
              </a:rPr>
              <a:t>We will focus on </a:t>
            </a:r>
            <a:r>
              <a:rPr lang="en-US" sz="1600" dirty="0" err="1" smtClean="0">
                <a:latin typeface="Calibri" charset="0"/>
                <a:ea typeface="Calibri" charset="0"/>
                <a:cs typeface="Calibri" charset="0"/>
              </a:rPr>
              <a:t>transcriptomics</a:t>
            </a:r>
            <a:r>
              <a:rPr lang="en-US" sz="1600" dirty="0" smtClean="0">
                <a:latin typeface="Calibri" charset="0"/>
                <a:ea typeface="Calibri" charset="0"/>
                <a:cs typeface="Calibri" charset="0"/>
              </a:rPr>
              <a:t> and differential expression analysis</a:t>
            </a:r>
          </a:p>
          <a:p>
            <a:r>
              <a:rPr lang="en-US" sz="1600" dirty="0" smtClean="0">
                <a:latin typeface="Calibri" charset="0"/>
                <a:ea typeface="Calibri" charset="0"/>
                <a:cs typeface="Calibri" charset="0"/>
              </a:rPr>
              <a:t>However, GSA can in principle be used on all types of genome-wide data.</a:t>
            </a:r>
            <a:endParaRPr lang="en-US" sz="1600" dirty="0">
              <a:latin typeface="Calibri" charset="0"/>
              <a:ea typeface="Calibri" charset="0"/>
              <a:cs typeface="Calibri" charset="0"/>
            </a:endParaRPr>
          </a:p>
        </p:txBody>
      </p:sp>
      <p:sp>
        <p:nvSpPr>
          <p:cNvPr id="212" name="Slide Number Placeholder 211"/>
          <p:cNvSpPr>
            <a:spLocks noGrp="1"/>
          </p:cNvSpPr>
          <p:nvPr>
            <p:ph type="sldNum" sz="quarter" idx="12"/>
          </p:nvPr>
        </p:nvSpPr>
        <p:spPr/>
        <p:txBody>
          <a:bodyPr/>
          <a:lstStyle/>
          <a:p>
            <a:fld id="{97DED537-10C4-8C40-8E87-51060FF45365}" type="slidenum">
              <a:rPr lang="sv-SE" smtClean="0">
                <a:solidFill>
                  <a:prstClr val="black">
                    <a:tint val="75000"/>
                  </a:prstClr>
                </a:solidFill>
              </a:rPr>
              <a:pPr/>
              <a:t>3</a:t>
            </a:fld>
            <a:endParaRPr lang="sv-SE">
              <a:solidFill>
                <a:prstClr val="black">
                  <a:tint val="75000"/>
                </a:prstClr>
              </a:solidFill>
            </a:endParaRPr>
          </a:p>
        </p:txBody>
      </p:sp>
    </p:spTree>
    <p:extLst>
      <p:ext uri="{BB962C8B-B14F-4D97-AF65-F5344CB8AC3E}">
        <p14:creationId xmlns:p14="http://schemas.microsoft.com/office/powerpoint/2010/main" val="708122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3"/>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wipe(left)">
                                      <p:cBhvr>
                                        <p:cTn id="18" dur="500"/>
                                        <p:tgtEl>
                                          <p:spTgt spid="4"/>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wipe(left)">
                                      <p:cBhvr>
                                        <p:cTn id="23" dur="500"/>
                                        <p:tgtEl>
                                          <p:spTgt spid="13"/>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500"/>
                                        <p:tgtEl>
                                          <p:spTgt spid="7"/>
                                        </p:tgtEl>
                                      </p:cBhvr>
                                    </p:animEffect>
                                  </p:childTnLst>
                                </p:cTn>
                              </p:par>
                              <p:par>
                                <p:cTn id="29" presetID="22" presetClass="entr" presetSubtype="8" fill="hold" grpId="0" nodeType="with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wipe(left)">
                                      <p:cBhvr>
                                        <p:cTn id="31" dur="500"/>
                                        <p:tgtEl>
                                          <p:spTgt spid="5"/>
                                        </p:tgtEl>
                                      </p:cBhvr>
                                    </p:animEffect>
                                  </p:childTnLst>
                                </p:cTn>
                              </p:par>
                            </p:childTnLst>
                          </p:cTn>
                        </p:par>
                        <p:par>
                          <p:cTn id="32" fill="hold">
                            <p:stCondLst>
                              <p:cond delay="500"/>
                            </p:stCondLst>
                            <p:childTnLst>
                              <p:par>
                                <p:cTn id="33" presetID="22" presetClass="entr" presetSubtype="8" fill="hold" nodeType="afterEffect">
                                  <p:stCondLst>
                                    <p:cond delay="250"/>
                                  </p:stCondLst>
                                  <p:childTnLst>
                                    <p:set>
                                      <p:cBhvr>
                                        <p:cTn id="34" dur="1" fill="hold">
                                          <p:stCondLst>
                                            <p:cond delay="0"/>
                                          </p:stCondLst>
                                        </p:cTn>
                                        <p:tgtEl>
                                          <p:spTgt spid="23"/>
                                        </p:tgtEl>
                                        <p:attrNameLst>
                                          <p:attrName>style.visibility</p:attrName>
                                        </p:attrNameLst>
                                      </p:cBhvr>
                                      <p:to>
                                        <p:strVal val="visible"/>
                                      </p:to>
                                    </p:set>
                                    <p:animEffect transition="in" filter="wipe(left)">
                                      <p:cBhvr>
                                        <p:cTn id="35" dur="500"/>
                                        <p:tgtEl>
                                          <p:spTgt spid="23"/>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9"/>
                                        </p:tgtEl>
                                        <p:attrNameLst>
                                          <p:attrName>style.visibility</p:attrName>
                                        </p:attrNameLst>
                                      </p:cBhvr>
                                      <p:to>
                                        <p:strVal val="visible"/>
                                      </p:to>
                                    </p:set>
                                    <p:animEffect transition="in" filter="fade">
                                      <p:cBhvr>
                                        <p:cTn id="40" dur="500"/>
                                        <p:tgtEl>
                                          <p:spTgt spid="9"/>
                                        </p:tgtEl>
                                      </p:cBhvr>
                                    </p:animEffect>
                                  </p:childTnLst>
                                </p:cTn>
                              </p:par>
                              <p:par>
                                <p:cTn id="41" presetID="22" presetClass="entr" presetSubtype="8" fill="hold" grpId="0" nodeType="withEffect">
                                  <p:stCondLst>
                                    <p:cond delay="0"/>
                                  </p:stCondLst>
                                  <p:childTnLst>
                                    <p:set>
                                      <p:cBhvr>
                                        <p:cTn id="42" dur="1" fill="hold">
                                          <p:stCondLst>
                                            <p:cond delay="0"/>
                                          </p:stCondLst>
                                        </p:cTn>
                                        <p:tgtEl>
                                          <p:spTgt spid="172"/>
                                        </p:tgtEl>
                                        <p:attrNameLst>
                                          <p:attrName>style.visibility</p:attrName>
                                        </p:attrNameLst>
                                      </p:cBhvr>
                                      <p:to>
                                        <p:strVal val="visible"/>
                                      </p:to>
                                    </p:set>
                                    <p:animEffect transition="in" filter="wipe(left)">
                                      <p:cBhvr>
                                        <p:cTn id="43" dur="500"/>
                                        <p:tgtEl>
                                          <p:spTgt spid="172"/>
                                        </p:tgtEl>
                                      </p:cBhvr>
                                    </p:animEffect>
                                  </p:childTnLst>
                                </p:cTn>
                              </p:par>
                            </p:childTnLst>
                          </p:cTn>
                        </p:par>
                        <p:par>
                          <p:cTn id="44" fill="hold">
                            <p:stCondLst>
                              <p:cond delay="500"/>
                            </p:stCondLst>
                            <p:childTnLst>
                              <p:par>
                                <p:cTn id="45" presetID="22" presetClass="entr" presetSubtype="8" fill="hold" nodeType="afterEffect">
                                  <p:stCondLst>
                                    <p:cond delay="250"/>
                                  </p:stCondLst>
                                  <p:childTnLst>
                                    <p:set>
                                      <p:cBhvr>
                                        <p:cTn id="46" dur="1" fill="hold">
                                          <p:stCondLst>
                                            <p:cond delay="0"/>
                                          </p:stCondLst>
                                        </p:cTn>
                                        <p:tgtEl>
                                          <p:spTgt spid="42"/>
                                        </p:tgtEl>
                                        <p:attrNameLst>
                                          <p:attrName>style.visibility</p:attrName>
                                        </p:attrNameLst>
                                      </p:cBhvr>
                                      <p:to>
                                        <p:strVal val="visible"/>
                                      </p:to>
                                    </p:set>
                                    <p:animEffect transition="in" filter="wipe(left)">
                                      <p:cBhvr>
                                        <p:cTn id="47" dur="500"/>
                                        <p:tgtEl>
                                          <p:spTgt spid="42"/>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2"/>
                                        </p:tgtEl>
                                        <p:attrNameLst>
                                          <p:attrName>style.visibility</p:attrName>
                                        </p:attrNameLst>
                                      </p:cBhvr>
                                      <p:to>
                                        <p:strVal val="visible"/>
                                      </p:to>
                                    </p:set>
                                    <p:animEffect transition="in" filter="fade">
                                      <p:cBhvr>
                                        <p:cTn id="52" dur="500"/>
                                        <p:tgtEl>
                                          <p:spTgt spid="12"/>
                                        </p:tgtEl>
                                      </p:cBhvr>
                                    </p:animEffect>
                                  </p:childTnLst>
                                </p:cTn>
                              </p:par>
                              <p:par>
                                <p:cTn id="53" presetID="22" presetClass="entr" presetSubtype="8" fill="hold" nodeType="withEffect">
                                  <p:stCondLst>
                                    <p:cond delay="0"/>
                                  </p:stCondLst>
                                  <p:childTnLst>
                                    <p:set>
                                      <p:cBhvr>
                                        <p:cTn id="54" dur="1" fill="hold">
                                          <p:stCondLst>
                                            <p:cond delay="0"/>
                                          </p:stCondLst>
                                        </p:cTn>
                                        <p:tgtEl>
                                          <p:spTgt spid="32"/>
                                        </p:tgtEl>
                                        <p:attrNameLst>
                                          <p:attrName>style.visibility</p:attrName>
                                        </p:attrNameLst>
                                      </p:cBhvr>
                                      <p:to>
                                        <p:strVal val="visible"/>
                                      </p:to>
                                    </p:set>
                                    <p:animEffect transition="in" filter="wipe(left)">
                                      <p:cBhvr>
                                        <p:cTn id="55" dur="500"/>
                                        <p:tgtEl>
                                          <p:spTgt spid="32"/>
                                        </p:tgtEl>
                                      </p:cBhvr>
                                    </p:animEffect>
                                  </p:childTnLst>
                                </p:cTn>
                              </p:par>
                            </p:childTnLst>
                          </p:cTn>
                        </p:par>
                        <p:par>
                          <p:cTn id="56" fill="hold">
                            <p:stCondLst>
                              <p:cond delay="500"/>
                            </p:stCondLst>
                            <p:childTnLst>
                              <p:par>
                                <p:cTn id="57" presetID="10" presetClass="entr" presetSubtype="0" fill="hold" grpId="0" nodeType="afterEffect">
                                  <p:stCondLst>
                                    <p:cond delay="0"/>
                                  </p:stCondLst>
                                  <p:childTnLst>
                                    <p:set>
                                      <p:cBhvr>
                                        <p:cTn id="58" dur="1" fill="hold">
                                          <p:stCondLst>
                                            <p:cond delay="0"/>
                                          </p:stCondLst>
                                        </p:cTn>
                                        <p:tgtEl>
                                          <p:spTgt spid="8"/>
                                        </p:tgtEl>
                                        <p:attrNameLst>
                                          <p:attrName>style.visibility</p:attrName>
                                        </p:attrNameLst>
                                      </p:cBhvr>
                                      <p:to>
                                        <p:strVal val="visible"/>
                                      </p:to>
                                    </p:set>
                                    <p:animEffect transition="in" filter="fade">
                                      <p:cBhvr>
                                        <p:cTn id="59" dur="500"/>
                                        <p:tgtEl>
                                          <p:spTgt spid="8"/>
                                        </p:tgtEl>
                                      </p:cBhvr>
                                    </p:animEffect>
                                  </p:childTnLst>
                                </p:cTn>
                              </p:par>
                              <p:par>
                                <p:cTn id="60" presetID="22" presetClass="entr" presetSubtype="8" fill="hold" nodeType="withEffect">
                                  <p:stCondLst>
                                    <p:cond delay="0"/>
                                  </p:stCondLst>
                                  <p:childTnLst>
                                    <p:set>
                                      <p:cBhvr>
                                        <p:cTn id="61" dur="1" fill="hold">
                                          <p:stCondLst>
                                            <p:cond delay="0"/>
                                          </p:stCondLst>
                                        </p:cTn>
                                        <p:tgtEl>
                                          <p:spTgt spid="53"/>
                                        </p:tgtEl>
                                        <p:attrNameLst>
                                          <p:attrName>style.visibility</p:attrName>
                                        </p:attrNameLst>
                                      </p:cBhvr>
                                      <p:to>
                                        <p:strVal val="visible"/>
                                      </p:to>
                                    </p:set>
                                    <p:animEffect transition="in" filter="wipe(left)">
                                      <p:cBhvr>
                                        <p:cTn id="62" dur="500"/>
                                        <p:tgtEl>
                                          <p:spTgt spid="53"/>
                                        </p:tgtEl>
                                      </p:cBhvr>
                                    </p:animEffect>
                                  </p:childTnLst>
                                </p:cTn>
                              </p:par>
                            </p:childTnLst>
                          </p:cTn>
                        </p:par>
                        <p:par>
                          <p:cTn id="63" fill="hold">
                            <p:stCondLst>
                              <p:cond delay="1000"/>
                            </p:stCondLst>
                            <p:childTnLst>
                              <p:par>
                                <p:cTn id="64" presetID="10" presetClass="entr" presetSubtype="0" fill="hold" grpId="0" nodeType="afterEffect">
                                  <p:stCondLst>
                                    <p:cond delay="0"/>
                                  </p:stCondLst>
                                  <p:childTnLst>
                                    <p:set>
                                      <p:cBhvr>
                                        <p:cTn id="65" dur="1" fill="hold">
                                          <p:stCondLst>
                                            <p:cond delay="0"/>
                                          </p:stCondLst>
                                        </p:cTn>
                                        <p:tgtEl>
                                          <p:spTgt spid="11"/>
                                        </p:tgtEl>
                                        <p:attrNameLst>
                                          <p:attrName>style.visibility</p:attrName>
                                        </p:attrNameLst>
                                      </p:cBhvr>
                                      <p:to>
                                        <p:strVal val="visible"/>
                                      </p:to>
                                    </p:set>
                                    <p:animEffect transition="in" filter="fade">
                                      <p:cBhvr>
                                        <p:cTn id="66" dur="500"/>
                                        <p:tgtEl>
                                          <p:spTgt spid="11"/>
                                        </p:tgtEl>
                                      </p:cBhvr>
                                    </p:animEffect>
                                  </p:childTnLst>
                                </p:cTn>
                              </p:par>
                              <p:par>
                                <p:cTn id="67" presetID="22" presetClass="entr" presetSubtype="8" fill="hold" nodeType="withEffect">
                                  <p:stCondLst>
                                    <p:cond delay="0"/>
                                  </p:stCondLst>
                                  <p:childTnLst>
                                    <p:set>
                                      <p:cBhvr>
                                        <p:cTn id="68" dur="1" fill="hold">
                                          <p:stCondLst>
                                            <p:cond delay="0"/>
                                          </p:stCondLst>
                                        </p:cTn>
                                        <p:tgtEl>
                                          <p:spTgt spid="37"/>
                                        </p:tgtEl>
                                        <p:attrNameLst>
                                          <p:attrName>style.visibility</p:attrName>
                                        </p:attrNameLst>
                                      </p:cBhvr>
                                      <p:to>
                                        <p:strVal val="visible"/>
                                      </p:to>
                                    </p:set>
                                    <p:animEffect transition="in" filter="wipe(left)">
                                      <p:cBhvr>
                                        <p:cTn id="69" dur="500"/>
                                        <p:tgtEl>
                                          <p:spTgt spid="37"/>
                                        </p:tgtEl>
                                      </p:cBhvr>
                                    </p:animEffect>
                                  </p:childTnLst>
                                </p:cTn>
                              </p:par>
                            </p:childTnLst>
                          </p:cTn>
                        </p:par>
                        <p:par>
                          <p:cTn id="70" fill="hold">
                            <p:stCondLst>
                              <p:cond delay="1500"/>
                            </p:stCondLst>
                            <p:childTnLst>
                              <p:par>
                                <p:cTn id="71" presetID="10" presetClass="entr" presetSubtype="0" fill="hold" grpId="0" nodeType="afterEffect">
                                  <p:stCondLst>
                                    <p:cond delay="0"/>
                                  </p:stCondLst>
                                  <p:childTnLst>
                                    <p:set>
                                      <p:cBhvr>
                                        <p:cTn id="72" dur="1" fill="hold">
                                          <p:stCondLst>
                                            <p:cond delay="0"/>
                                          </p:stCondLst>
                                        </p:cTn>
                                        <p:tgtEl>
                                          <p:spTgt spid="10"/>
                                        </p:tgtEl>
                                        <p:attrNameLst>
                                          <p:attrName>style.visibility</p:attrName>
                                        </p:attrNameLst>
                                      </p:cBhvr>
                                      <p:to>
                                        <p:strVal val="visible"/>
                                      </p:to>
                                    </p:set>
                                    <p:animEffect transition="in" filter="fade">
                                      <p:cBhvr>
                                        <p:cTn id="73" dur="500"/>
                                        <p:tgtEl>
                                          <p:spTgt spid="10"/>
                                        </p:tgtEl>
                                      </p:cBhvr>
                                    </p:animEffect>
                                  </p:childTnLst>
                                </p:cTn>
                              </p:par>
                              <p:par>
                                <p:cTn id="74" presetID="22" presetClass="entr" presetSubtype="8" fill="hold" nodeType="withEffect">
                                  <p:stCondLst>
                                    <p:cond delay="0"/>
                                  </p:stCondLst>
                                  <p:childTnLst>
                                    <p:set>
                                      <p:cBhvr>
                                        <p:cTn id="75" dur="1" fill="hold">
                                          <p:stCondLst>
                                            <p:cond delay="0"/>
                                          </p:stCondLst>
                                        </p:cTn>
                                        <p:tgtEl>
                                          <p:spTgt spid="49"/>
                                        </p:tgtEl>
                                        <p:attrNameLst>
                                          <p:attrName>style.visibility</p:attrName>
                                        </p:attrNameLst>
                                      </p:cBhvr>
                                      <p:to>
                                        <p:strVal val="visible"/>
                                      </p:to>
                                    </p:set>
                                    <p:animEffect transition="in" filter="wipe(left)">
                                      <p:cBhvr>
                                        <p:cTn id="76" dur="500"/>
                                        <p:tgtEl>
                                          <p:spTgt spid="49"/>
                                        </p:tgtEl>
                                      </p:cBhvr>
                                    </p:animEffect>
                                  </p:childTnLst>
                                </p:cTn>
                              </p:par>
                            </p:childTnLst>
                          </p:cTn>
                        </p:par>
                        <p:par>
                          <p:cTn id="77" fill="hold">
                            <p:stCondLst>
                              <p:cond delay="2000"/>
                            </p:stCondLst>
                            <p:childTnLst>
                              <p:par>
                                <p:cTn id="78" presetID="1" presetClass="entr" presetSubtype="0" fill="hold" grpId="0" nodeType="afterEffect">
                                  <p:stCondLst>
                                    <p:cond delay="0"/>
                                  </p:stCondLst>
                                  <p:childTnLst>
                                    <p:set>
                                      <p:cBhvr>
                                        <p:cTn id="79" dur="1" fill="hold">
                                          <p:stCondLst>
                                            <p:cond delay="0"/>
                                          </p:stCondLst>
                                        </p:cTn>
                                        <p:tgtEl>
                                          <p:spTgt spid="199"/>
                                        </p:tgtEl>
                                        <p:attrNameLst>
                                          <p:attrName>style.visibility</p:attrName>
                                        </p:attrNameLst>
                                      </p:cBhvr>
                                      <p:to>
                                        <p:strVal val="visible"/>
                                      </p:to>
                                    </p:set>
                                  </p:childTnLst>
                                </p:cTn>
                              </p:par>
                            </p:childTnLst>
                          </p:cTn>
                        </p:par>
                      </p:childTnLst>
                    </p:cTn>
                  </p:par>
                  <p:par>
                    <p:cTn id="80" fill="hold">
                      <p:stCondLst>
                        <p:cond delay="indefinite"/>
                      </p:stCondLst>
                      <p:childTnLst>
                        <p:par>
                          <p:cTn id="81" fill="hold">
                            <p:stCondLst>
                              <p:cond delay="0"/>
                            </p:stCondLst>
                            <p:childTnLst>
                              <p:par>
                                <p:cTn id="82" presetID="10" presetClass="exit" presetSubtype="0" fill="hold" grpId="1" nodeType="clickEffect">
                                  <p:stCondLst>
                                    <p:cond delay="0"/>
                                  </p:stCondLst>
                                  <p:childTnLst>
                                    <p:animEffect transition="out" filter="fade">
                                      <p:cBhvr>
                                        <p:cTn id="83" dur="500"/>
                                        <p:tgtEl>
                                          <p:spTgt spid="172"/>
                                        </p:tgtEl>
                                      </p:cBhvr>
                                    </p:animEffect>
                                    <p:set>
                                      <p:cBhvr>
                                        <p:cTn id="84" dur="1" fill="hold">
                                          <p:stCondLst>
                                            <p:cond delay="499"/>
                                          </p:stCondLst>
                                        </p:cTn>
                                        <p:tgtEl>
                                          <p:spTgt spid="172"/>
                                        </p:tgtEl>
                                        <p:attrNameLst>
                                          <p:attrName>style.visibility</p:attrName>
                                        </p:attrNameLst>
                                      </p:cBhvr>
                                      <p:to>
                                        <p:strVal val="hidden"/>
                                      </p:to>
                                    </p:set>
                                  </p:childTnLst>
                                </p:cTn>
                              </p:par>
                              <p:par>
                                <p:cTn id="85" presetID="10" presetClass="entr" presetSubtype="0" fill="hold" nodeType="withEffect">
                                  <p:stCondLst>
                                    <p:cond delay="0"/>
                                  </p:stCondLst>
                                  <p:childTnLst>
                                    <p:set>
                                      <p:cBhvr>
                                        <p:cTn id="86" dur="1" fill="hold">
                                          <p:stCondLst>
                                            <p:cond delay="0"/>
                                          </p:stCondLst>
                                        </p:cTn>
                                        <p:tgtEl>
                                          <p:spTgt spid="75"/>
                                        </p:tgtEl>
                                        <p:attrNameLst>
                                          <p:attrName>style.visibility</p:attrName>
                                        </p:attrNameLst>
                                      </p:cBhvr>
                                      <p:to>
                                        <p:strVal val="visible"/>
                                      </p:to>
                                    </p:set>
                                    <p:animEffect transition="in" filter="fade">
                                      <p:cBhvr>
                                        <p:cTn id="87" dur="500"/>
                                        <p:tgtEl>
                                          <p:spTgt spid="75"/>
                                        </p:tgtEl>
                                      </p:cBhvr>
                                    </p:animEffect>
                                  </p:childTnLst>
                                </p:cTn>
                              </p:par>
                            </p:childTnLst>
                          </p:cTn>
                        </p:par>
                        <p:par>
                          <p:cTn id="88" fill="hold">
                            <p:stCondLst>
                              <p:cond delay="500"/>
                            </p:stCondLst>
                            <p:childTnLst>
                              <p:par>
                                <p:cTn id="89" presetID="10" presetClass="entr" presetSubtype="0" fill="hold" nodeType="afterEffect">
                                  <p:stCondLst>
                                    <p:cond delay="0"/>
                                  </p:stCondLst>
                                  <p:childTnLst>
                                    <p:set>
                                      <p:cBhvr>
                                        <p:cTn id="90" dur="1" fill="hold">
                                          <p:stCondLst>
                                            <p:cond delay="0"/>
                                          </p:stCondLst>
                                        </p:cTn>
                                        <p:tgtEl>
                                          <p:spTgt spid="59"/>
                                        </p:tgtEl>
                                        <p:attrNameLst>
                                          <p:attrName>style.visibility</p:attrName>
                                        </p:attrNameLst>
                                      </p:cBhvr>
                                      <p:to>
                                        <p:strVal val="visible"/>
                                      </p:to>
                                    </p:set>
                                    <p:animEffect transition="in" filter="fade">
                                      <p:cBhvr>
                                        <p:cTn id="91" dur="500"/>
                                        <p:tgtEl>
                                          <p:spTgt spid="59"/>
                                        </p:tgtEl>
                                      </p:cBhvr>
                                    </p:animEffect>
                                  </p:childTnLst>
                                </p:cTn>
                              </p:par>
                            </p:childTnLst>
                          </p:cTn>
                        </p:par>
                        <p:par>
                          <p:cTn id="92" fill="hold">
                            <p:stCondLst>
                              <p:cond delay="1000"/>
                            </p:stCondLst>
                            <p:childTnLst>
                              <p:par>
                                <p:cTn id="93" presetID="10" presetClass="entr" presetSubtype="0" fill="hold" nodeType="afterEffect">
                                  <p:stCondLst>
                                    <p:cond delay="0"/>
                                  </p:stCondLst>
                                  <p:childTnLst>
                                    <p:set>
                                      <p:cBhvr>
                                        <p:cTn id="94" dur="1" fill="hold">
                                          <p:stCondLst>
                                            <p:cond delay="0"/>
                                          </p:stCondLst>
                                        </p:cTn>
                                        <p:tgtEl>
                                          <p:spTgt spid="82"/>
                                        </p:tgtEl>
                                        <p:attrNameLst>
                                          <p:attrName>style.visibility</p:attrName>
                                        </p:attrNameLst>
                                      </p:cBhvr>
                                      <p:to>
                                        <p:strVal val="visible"/>
                                      </p:to>
                                    </p:set>
                                    <p:animEffect transition="in" filter="fade">
                                      <p:cBhvr>
                                        <p:cTn id="95" dur="500"/>
                                        <p:tgtEl>
                                          <p:spTgt spid="82"/>
                                        </p:tgtEl>
                                      </p:cBhvr>
                                    </p:animEffect>
                                  </p:childTnLst>
                                </p:cTn>
                              </p:par>
                            </p:childTnLst>
                          </p:cTn>
                        </p:par>
                      </p:childTnLst>
                    </p:cTn>
                  </p:par>
                  <p:par>
                    <p:cTn id="96" fill="hold">
                      <p:stCondLst>
                        <p:cond delay="indefinite"/>
                      </p:stCondLst>
                      <p:childTnLst>
                        <p:par>
                          <p:cTn id="97" fill="hold">
                            <p:stCondLst>
                              <p:cond delay="0"/>
                            </p:stCondLst>
                            <p:childTnLst>
                              <p:par>
                                <p:cTn id="98" presetID="22" presetClass="entr" presetSubtype="8" fill="hold" nodeType="clickEffect">
                                  <p:stCondLst>
                                    <p:cond delay="0"/>
                                  </p:stCondLst>
                                  <p:childTnLst>
                                    <p:set>
                                      <p:cBhvr>
                                        <p:cTn id="99" dur="1" fill="hold">
                                          <p:stCondLst>
                                            <p:cond delay="0"/>
                                          </p:stCondLst>
                                        </p:cTn>
                                        <p:tgtEl>
                                          <p:spTgt spid="173"/>
                                        </p:tgtEl>
                                        <p:attrNameLst>
                                          <p:attrName>style.visibility</p:attrName>
                                        </p:attrNameLst>
                                      </p:cBhvr>
                                      <p:to>
                                        <p:strVal val="visible"/>
                                      </p:to>
                                    </p:set>
                                    <p:animEffect transition="in" filter="wipe(left)">
                                      <p:cBhvr>
                                        <p:cTn id="100" dur="500"/>
                                        <p:tgtEl>
                                          <p:spTgt spid="173"/>
                                        </p:tgtEl>
                                      </p:cBhvr>
                                    </p:animEffect>
                                  </p:childTnLst>
                                </p:cTn>
                              </p:par>
                            </p:childTnLst>
                          </p:cTn>
                        </p:par>
                      </p:childTnLst>
                    </p:cTn>
                  </p:par>
                  <p:par>
                    <p:cTn id="101" fill="hold">
                      <p:stCondLst>
                        <p:cond delay="indefinite"/>
                      </p:stCondLst>
                      <p:childTnLst>
                        <p:par>
                          <p:cTn id="102" fill="hold">
                            <p:stCondLst>
                              <p:cond delay="0"/>
                            </p:stCondLst>
                            <p:childTnLst>
                              <p:par>
                                <p:cTn id="103" presetID="22" presetClass="entr" presetSubtype="8" fill="hold" nodeType="clickEffect">
                                  <p:stCondLst>
                                    <p:cond delay="0"/>
                                  </p:stCondLst>
                                  <p:childTnLst>
                                    <p:set>
                                      <p:cBhvr>
                                        <p:cTn id="104" dur="1" fill="hold">
                                          <p:stCondLst>
                                            <p:cond delay="0"/>
                                          </p:stCondLst>
                                        </p:cTn>
                                        <p:tgtEl>
                                          <p:spTgt spid="185"/>
                                        </p:tgtEl>
                                        <p:attrNameLst>
                                          <p:attrName>style.visibility</p:attrName>
                                        </p:attrNameLst>
                                      </p:cBhvr>
                                      <p:to>
                                        <p:strVal val="visible"/>
                                      </p:to>
                                    </p:set>
                                    <p:animEffect transition="in" filter="wipe(left)">
                                      <p:cBhvr>
                                        <p:cTn id="105" dur="500"/>
                                        <p:tgtEl>
                                          <p:spTgt spid="185"/>
                                        </p:tgtEl>
                                      </p:cBhvr>
                                    </p:animEffect>
                                  </p:childTnLst>
                                </p:cTn>
                              </p:par>
                            </p:childTnLst>
                          </p:cTn>
                        </p:par>
                      </p:childTnLst>
                    </p:cTn>
                  </p:par>
                  <p:par>
                    <p:cTn id="106" fill="hold">
                      <p:stCondLst>
                        <p:cond delay="indefinite"/>
                      </p:stCondLst>
                      <p:childTnLst>
                        <p:par>
                          <p:cTn id="107" fill="hold">
                            <p:stCondLst>
                              <p:cond delay="0"/>
                            </p:stCondLst>
                            <p:childTnLst>
                              <p:par>
                                <p:cTn id="108" presetID="1" presetClass="entr" presetSubtype="0" fill="hold" grpId="0" nodeType="clickEffect">
                                  <p:stCondLst>
                                    <p:cond delay="0"/>
                                  </p:stCondLst>
                                  <p:childTnLst>
                                    <p:set>
                                      <p:cBhvr>
                                        <p:cTn id="109" dur="1" fill="hold">
                                          <p:stCondLst>
                                            <p:cond delay="0"/>
                                          </p:stCondLst>
                                        </p:cTn>
                                        <p:tgtEl>
                                          <p:spTgt spid="170"/>
                                        </p:tgtEl>
                                        <p:attrNameLst>
                                          <p:attrName>style.visibility</p:attrName>
                                        </p:attrNameLst>
                                      </p:cBhvr>
                                      <p:to>
                                        <p:strVal val="visible"/>
                                      </p:to>
                                    </p:set>
                                  </p:childTnLst>
                                </p:cTn>
                              </p:par>
                            </p:childTnLst>
                          </p:cTn>
                        </p:par>
                        <p:par>
                          <p:cTn id="110" fill="hold">
                            <p:stCondLst>
                              <p:cond delay="0"/>
                            </p:stCondLst>
                            <p:childTnLst>
                              <p:par>
                                <p:cTn id="111" presetID="1" presetClass="entr" presetSubtype="0" fill="hold" grpId="0" nodeType="afterEffect">
                                  <p:stCondLst>
                                    <p:cond delay="500"/>
                                  </p:stCondLst>
                                  <p:childTnLst>
                                    <p:set>
                                      <p:cBhvr>
                                        <p:cTn id="112" dur="1" fill="hold">
                                          <p:stCondLst>
                                            <p:cond delay="0"/>
                                          </p:stCondLst>
                                        </p:cTn>
                                        <p:tgtEl>
                                          <p:spTgt spid="171"/>
                                        </p:tgtEl>
                                        <p:attrNameLst>
                                          <p:attrName>style.visibility</p:attrName>
                                        </p:attrNameLst>
                                      </p:cBhvr>
                                      <p:to>
                                        <p:strVal val="visible"/>
                                      </p:to>
                                    </p:set>
                                  </p:childTnLst>
                                </p:cTn>
                              </p:par>
                            </p:childTnLst>
                          </p:cTn>
                        </p:par>
                        <p:par>
                          <p:cTn id="113" fill="hold">
                            <p:stCondLst>
                              <p:cond delay="500"/>
                            </p:stCondLst>
                            <p:childTnLst>
                              <p:par>
                                <p:cTn id="114" presetID="22" presetClass="entr" presetSubtype="8" fill="hold" nodeType="afterEffect">
                                  <p:stCondLst>
                                    <p:cond delay="500"/>
                                  </p:stCondLst>
                                  <p:childTnLst>
                                    <p:set>
                                      <p:cBhvr>
                                        <p:cTn id="115" dur="1" fill="hold">
                                          <p:stCondLst>
                                            <p:cond delay="0"/>
                                          </p:stCondLst>
                                        </p:cTn>
                                        <p:tgtEl>
                                          <p:spTgt spid="196"/>
                                        </p:tgtEl>
                                        <p:attrNameLst>
                                          <p:attrName>style.visibility</p:attrName>
                                        </p:attrNameLst>
                                      </p:cBhvr>
                                      <p:to>
                                        <p:strVal val="visible"/>
                                      </p:to>
                                    </p:set>
                                    <p:animEffect transition="in" filter="wipe(left)">
                                      <p:cBhvr>
                                        <p:cTn id="116" dur="500"/>
                                        <p:tgtEl>
                                          <p:spTgt spid="196"/>
                                        </p:tgtEl>
                                      </p:cBhvr>
                                    </p:animEffect>
                                  </p:childTnLst>
                                </p:cTn>
                              </p:par>
                            </p:childTnLst>
                          </p:cTn>
                        </p:par>
                      </p:childTnLst>
                    </p:cTn>
                  </p:par>
                  <p:par>
                    <p:cTn id="117" fill="hold">
                      <p:stCondLst>
                        <p:cond delay="indefinite"/>
                      </p:stCondLst>
                      <p:childTnLst>
                        <p:par>
                          <p:cTn id="118" fill="hold">
                            <p:stCondLst>
                              <p:cond delay="0"/>
                            </p:stCondLst>
                            <p:childTnLst>
                              <p:par>
                                <p:cTn id="119" presetID="1" presetClass="entr" presetSubtype="0" fill="hold" grpId="0" nodeType="clickEffect">
                                  <p:stCondLst>
                                    <p:cond delay="0"/>
                                  </p:stCondLst>
                                  <p:childTnLst>
                                    <p:set>
                                      <p:cBhvr>
                                        <p:cTn id="120" dur="1" fill="hold">
                                          <p:stCondLst>
                                            <p:cond delay="0"/>
                                          </p:stCondLst>
                                        </p:cTn>
                                        <p:tgtEl>
                                          <p:spTgt spid="20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animBg="1"/>
      <p:bldP spid="7" grpId="0" animBg="1"/>
      <p:bldP spid="8" grpId="0" animBg="1"/>
      <p:bldP spid="9" grpId="0" animBg="1"/>
      <p:bldP spid="10" grpId="0" animBg="1"/>
      <p:bldP spid="11" grpId="0" animBg="1"/>
      <p:bldP spid="12" grpId="0" animBg="1"/>
      <p:bldP spid="170" grpId="0"/>
      <p:bldP spid="171" grpId="0"/>
      <p:bldP spid="172" grpId="0"/>
      <p:bldP spid="172" grpId="1"/>
      <p:bldP spid="199" grpId="0"/>
      <p:bldP spid="209"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97DED537-10C4-8C40-8E87-51060FF45365}" type="slidenum">
              <a:rPr lang="sv-SE" smtClean="0">
                <a:solidFill>
                  <a:prstClr val="black">
                    <a:tint val="75000"/>
                  </a:prstClr>
                </a:solidFill>
              </a:rPr>
              <a:pPr/>
              <a:t>30</a:t>
            </a:fld>
            <a:endParaRPr lang="sv-SE" dirty="0">
              <a:solidFill>
                <a:prstClr val="black">
                  <a:tint val="75000"/>
                </a:prstClr>
              </a:solidFill>
            </a:endParaRPr>
          </a:p>
        </p:txBody>
      </p:sp>
      <p:pic>
        <p:nvPicPr>
          <p:cNvPr id="7" name="Picture 6"/>
          <p:cNvPicPr>
            <a:picLocks noChangeAspect="1"/>
          </p:cNvPicPr>
          <p:nvPr/>
        </p:nvPicPr>
        <p:blipFill rotWithShape="1">
          <a:blip r:embed="rId3"/>
          <a:srcRect t="3940" r="29047" b="48570"/>
          <a:stretch/>
        </p:blipFill>
        <p:spPr>
          <a:xfrm>
            <a:off x="553079" y="1616926"/>
            <a:ext cx="5707866" cy="2425851"/>
          </a:xfrm>
          <a:prstGeom prst="rect">
            <a:avLst/>
          </a:prstGeom>
        </p:spPr>
      </p:pic>
      <p:sp>
        <p:nvSpPr>
          <p:cNvPr id="9" name="Title 1"/>
          <p:cNvSpPr>
            <a:spLocks noGrp="1"/>
          </p:cNvSpPr>
          <p:nvPr>
            <p:ph type="title"/>
          </p:nvPr>
        </p:nvSpPr>
        <p:spPr>
          <a:xfrm>
            <a:off x="307886" y="279770"/>
            <a:ext cx="6245313" cy="572089"/>
          </a:xfrm>
        </p:spPr>
        <p:txBody>
          <a:bodyPr/>
          <a:lstStyle/>
          <a:p>
            <a:r>
              <a:rPr lang="en-US" dirty="0" smtClean="0"/>
              <a:t>When is GSA </a:t>
            </a:r>
            <a:r>
              <a:rPr lang="en-US" smtClean="0"/>
              <a:t>biologically meaningful?</a:t>
            </a:r>
            <a:endParaRPr lang="en-US" dirty="0"/>
          </a:p>
        </p:txBody>
      </p:sp>
      <p:pic>
        <p:nvPicPr>
          <p:cNvPr id="10" name="Picture 9"/>
          <p:cNvPicPr>
            <a:picLocks noChangeAspect="1"/>
          </p:cNvPicPr>
          <p:nvPr/>
        </p:nvPicPr>
        <p:blipFill rotWithShape="1">
          <a:blip r:embed="rId3"/>
          <a:srcRect t="54438"/>
          <a:stretch/>
        </p:blipFill>
        <p:spPr>
          <a:xfrm>
            <a:off x="553079" y="4196432"/>
            <a:ext cx="8044510" cy="2327325"/>
          </a:xfrm>
          <a:prstGeom prst="rect">
            <a:avLst/>
          </a:prstGeom>
        </p:spPr>
      </p:pic>
      <p:pic>
        <p:nvPicPr>
          <p:cNvPr id="11" name="Picture 10"/>
          <p:cNvPicPr>
            <a:picLocks noChangeAspect="1"/>
          </p:cNvPicPr>
          <p:nvPr/>
        </p:nvPicPr>
        <p:blipFill rotWithShape="1">
          <a:blip r:embed="rId3"/>
          <a:srcRect l="70954" t="24241" b="45562"/>
          <a:stretch/>
        </p:blipFill>
        <p:spPr>
          <a:xfrm>
            <a:off x="6260945" y="2653990"/>
            <a:ext cx="2336644" cy="1542443"/>
          </a:xfrm>
          <a:prstGeom prst="rect">
            <a:avLst/>
          </a:prstGeom>
        </p:spPr>
      </p:pic>
      <p:pic>
        <p:nvPicPr>
          <p:cNvPr id="12" name="Picture 11"/>
          <p:cNvPicPr>
            <a:picLocks noChangeAspect="1"/>
          </p:cNvPicPr>
          <p:nvPr/>
        </p:nvPicPr>
        <p:blipFill rotWithShape="1">
          <a:blip r:embed="rId3"/>
          <a:srcRect l="57166" r="22041" b="86797"/>
          <a:stretch/>
        </p:blipFill>
        <p:spPr>
          <a:xfrm>
            <a:off x="5151863" y="1415713"/>
            <a:ext cx="1672682" cy="674422"/>
          </a:xfrm>
          <a:prstGeom prst="rect">
            <a:avLst/>
          </a:prstGeom>
        </p:spPr>
      </p:pic>
      <p:sp>
        <p:nvSpPr>
          <p:cNvPr id="4" name="Rectangle 3"/>
          <p:cNvSpPr/>
          <p:nvPr/>
        </p:nvSpPr>
        <p:spPr>
          <a:xfrm>
            <a:off x="7000643" y="4350086"/>
            <a:ext cx="1942635" cy="1600438"/>
          </a:xfrm>
          <a:prstGeom prst="rect">
            <a:avLst/>
          </a:prstGeom>
        </p:spPr>
        <p:txBody>
          <a:bodyPr wrap="square">
            <a:spAutoFit/>
          </a:bodyPr>
          <a:lstStyle/>
          <a:p>
            <a:r>
              <a:rPr lang="en-US" sz="1400" u="sng" dirty="0" smtClean="0"/>
              <a:t>Robustness constraint</a:t>
            </a:r>
          </a:p>
          <a:p>
            <a:r>
              <a:rPr lang="en-US" sz="1400" dirty="0" smtClean="0"/>
              <a:t>“Assessed robustness </a:t>
            </a:r>
            <a:r>
              <a:rPr lang="en-US" sz="1400" dirty="0"/>
              <a:t>by removing the 5% of most </a:t>
            </a:r>
            <a:r>
              <a:rPr lang="en-US" sz="1400" dirty="0" smtClean="0"/>
              <a:t>multi-functional </a:t>
            </a:r>
            <a:r>
              <a:rPr lang="en-US" sz="1400" dirty="0"/>
              <a:t>genes from the experimental hit </a:t>
            </a:r>
            <a:r>
              <a:rPr lang="en-US" sz="1400" dirty="0" smtClean="0"/>
              <a:t>lists”</a:t>
            </a:r>
            <a:endParaRPr lang="en-US" sz="1400" dirty="0"/>
          </a:p>
        </p:txBody>
      </p:sp>
      <p:sp>
        <p:nvSpPr>
          <p:cNvPr id="8" name="Rectangle 7"/>
          <p:cNvSpPr/>
          <p:nvPr/>
        </p:nvSpPr>
        <p:spPr>
          <a:xfrm>
            <a:off x="4181708" y="6400412"/>
            <a:ext cx="4962292" cy="276999"/>
          </a:xfrm>
          <a:prstGeom prst="rect">
            <a:avLst/>
          </a:prstGeom>
        </p:spPr>
        <p:txBody>
          <a:bodyPr wrap="square">
            <a:spAutoFit/>
          </a:bodyPr>
          <a:lstStyle/>
          <a:p>
            <a:r>
              <a:rPr lang="en-US" sz="1200" b="1" dirty="0" err="1" smtClean="0"/>
              <a:t>Ballouz</a:t>
            </a:r>
            <a:r>
              <a:rPr lang="en-US" sz="1200" b="1" dirty="0" smtClean="0"/>
              <a:t> et al. </a:t>
            </a:r>
            <a:r>
              <a:rPr lang="pl-PL" sz="1200" b="1" dirty="0"/>
              <a:t>(</a:t>
            </a:r>
            <a:r>
              <a:rPr lang="en-US" sz="1200" b="1" dirty="0"/>
              <a:t>Oct 2016) </a:t>
            </a:r>
            <a:r>
              <a:rPr lang="en-US" sz="1200" b="1" i="1" dirty="0" smtClean="0"/>
              <a:t>NAR.</a:t>
            </a:r>
            <a:r>
              <a:rPr lang="en-US" sz="1200" b="1" dirty="0" smtClean="0"/>
              <a:t> </a:t>
            </a:r>
            <a:r>
              <a:rPr lang="pl-PL" sz="1200" b="1" dirty="0" smtClean="0"/>
              <a:t>doi:10.1093/</a:t>
            </a:r>
            <a:r>
              <a:rPr lang="pl-PL" sz="1200" b="1" dirty="0" err="1" smtClean="0"/>
              <a:t>nar</a:t>
            </a:r>
            <a:r>
              <a:rPr lang="pl-PL" sz="1200" b="1" dirty="0" smtClean="0"/>
              <a:t>/gkw957</a:t>
            </a:r>
            <a:endParaRPr lang="en-US" sz="1200" b="1" i="1" dirty="0"/>
          </a:p>
        </p:txBody>
      </p:sp>
    </p:spTree>
    <p:extLst>
      <p:ext uri="{BB962C8B-B14F-4D97-AF65-F5344CB8AC3E}">
        <p14:creationId xmlns:p14="http://schemas.microsoft.com/office/powerpoint/2010/main" val="627443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par>
                          <p:cTn id="11" fill="hold">
                            <p:stCondLst>
                              <p:cond delay="0"/>
                            </p:stCondLst>
                            <p:childTnLst>
                              <p:par>
                                <p:cTn id="12" presetID="10" presetClass="entr" presetSubtype="0" fill="hold" grpId="0" nodeType="after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Considerations when performing GSA</a:t>
            </a:r>
            <a:endParaRPr lang="en-US" dirty="0"/>
          </a:p>
        </p:txBody>
      </p:sp>
      <p:sp>
        <p:nvSpPr>
          <p:cNvPr id="4" name="TextBox 3"/>
          <p:cNvSpPr txBox="1"/>
          <p:nvPr/>
        </p:nvSpPr>
        <p:spPr>
          <a:xfrm>
            <a:off x="602425" y="1635163"/>
            <a:ext cx="7614734" cy="4585871"/>
          </a:xfrm>
          <a:prstGeom prst="rect">
            <a:avLst/>
          </a:prstGeom>
          <a:noFill/>
        </p:spPr>
        <p:txBody>
          <a:bodyPr wrap="square" rtlCol="0">
            <a:spAutoFit/>
          </a:bodyPr>
          <a:lstStyle/>
          <a:p>
            <a:pPr marL="285750" indent="-285750">
              <a:buFont typeface="Arial" charset="0"/>
              <a:buChar char="•"/>
            </a:pPr>
            <a:r>
              <a:rPr lang="en-US" dirty="0" smtClean="0">
                <a:latin typeface="Calibri" charset="0"/>
                <a:ea typeface="Calibri" charset="0"/>
                <a:cs typeface="Calibri" charset="0"/>
              </a:rPr>
              <a:t>Bias in gene-set collections (popular domains, multifunctional genes, </a:t>
            </a:r>
            <a:r>
              <a:rPr lang="is-IS" dirty="0" smtClean="0">
                <a:latin typeface="Calibri" charset="0"/>
                <a:ea typeface="Calibri" charset="0"/>
                <a:cs typeface="Calibri" charset="0"/>
              </a:rPr>
              <a:t>… </a:t>
            </a:r>
            <a:r>
              <a:rPr lang="en-US" dirty="0" smtClean="0">
                <a:latin typeface="Calibri" charset="0"/>
                <a:ea typeface="Calibri" charset="0"/>
                <a:cs typeface="Calibri" charset="0"/>
              </a:rPr>
              <a:t>)</a:t>
            </a:r>
          </a:p>
          <a:p>
            <a:pPr marL="285750" indent="-285750">
              <a:buFont typeface="Arial" charset="0"/>
              <a:buChar char="•"/>
            </a:pPr>
            <a:r>
              <a:rPr lang="en-US" dirty="0" smtClean="0">
                <a:latin typeface="Calibri" charset="0"/>
                <a:ea typeface="Calibri" charset="0"/>
                <a:cs typeface="Calibri" charset="0"/>
              </a:rPr>
              <a:t>Gene-set names can be misleading (revisit the genes!)</a:t>
            </a:r>
          </a:p>
          <a:p>
            <a:pPr marL="285750" indent="-285750">
              <a:buFont typeface="Arial" charset="0"/>
              <a:buChar char="•"/>
            </a:pPr>
            <a:r>
              <a:rPr lang="en-US" dirty="0" smtClean="0">
                <a:latin typeface="Calibri" charset="0"/>
                <a:ea typeface="Calibri" charset="0"/>
                <a:cs typeface="Calibri" charset="0"/>
              </a:rPr>
              <a:t>Consider the gene-set size, i.e. number of genes (specific or general)</a:t>
            </a:r>
          </a:p>
          <a:p>
            <a:pPr marL="285750" indent="-285750">
              <a:buFont typeface="Arial" charset="0"/>
              <a:buChar char="•"/>
            </a:pPr>
            <a:r>
              <a:rPr lang="en-US" dirty="0" smtClean="0">
                <a:latin typeface="Calibri" charset="0"/>
                <a:ea typeface="Calibri" charset="0"/>
                <a:cs typeface="Calibri" charset="0"/>
              </a:rPr>
              <a:t>Positive and negative association between genes and gene-sets makes gene-level fold-changes tricky to interpret correctly</a:t>
            </a:r>
          </a:p>
          <a:p>
            <a:pPr marL="285750" indent="-285750">
              <a:buFont typeface="Arial" charset="0"/>
              <a:buChar char="•"/>
            </a:pPr>
            <a:r>
              <a:rPr lang="en-US" dirty="0" smtClean="0">
                <a:latin typeface="Calibri" charset="0"/>
                <a:ea typeface="Calibri" charset="0"/>
                <a:cs typeface="Calibri" charset="0"/>
              </a:rPr>
              <a:t>(Typically) binary association to gene-sets, does not take into account varying levels of influence from individual genes on the process that is represented by the gene-sets</a:t>
            </a:r>
          </a:p>
          <a:p>
            <a:pPr marL="285750" indent="-285750">
              <a:buFont typeface="Arial" charset="0"/>
              <a:buChar char="•"/>
            </a:pPr>
            <a:r>
              <a:rPr lang="en-US" dirty="0" smtClean="0">
                <a:latin typeface="Calibri" charset="0"/>
                <a:ea typeface="Calibri" charset="0"/>
                <a:cs typeface="Calibri" charset="0"/>
              </a:rPr>
              <a:t>Remember to revisit the gene-level data! In particular if a permutation based approach is used for gene-set significance calculation. Are the genes significant? Are they correctly assigned to the specific gene-set?</a:t>
            </a:r>
          </a:p>
          <a:p>
            <a:pPr marL="285750" indent="-285750">
              <a:buFont typeface="Arial" charset="0"/>
              <a:buChar char="•"/>
            </a:pPr>
            <a:r>
              <a:rPr lang="en-US" dirty="0" smtClean="0">
                <a:latin typeface="Calibri" charset="0"/>
                <a:ea typeface="Calibri" charset="0"/>
                <a:cs typeface="Calibri" charset="0"/>
              </a:rPr>
              <a:t>Remember to adjust for multiple testing</a:t>
            </a:r>
          </a:p>
          <a:p>
            <a:pPr marL="285750" indent="-285750">
              <a:buFont typeface="Arial" charset="0"/>
              <a:buChar char="•"/>
            </a:pPr>
            <a:endParaRPr lang="en-US" dirty="0">
              <a:latin typeface="Calibri" charset="0"/>
              <a:ea typeface="Calibri" charset="0"/>
              <a:cs typeface="Calibri" charset="0"/>
            </a:endParaRPr>
          </a:p>
          <a:p>
            <a:pPr marL="285750" indent="-285750">
              <a:buFont typeface="Arial" charset="0"/>
              <a:buChar char="•"/>
            </a:pPr>
            <a:endParaRPr lang="en-US" dirty="0">
              <a:latin typeface="Calibri" charset="0"/>
              <a:ea typeface="Calibri" charset="0"/>
              <a:cs typeface="Calibri" charset="0"/>
            </a:endParaRPr>
          </a:p>
          <a:p>
            <a:pPr algn="ctr"/>
            <a:r>
              <a:rPr lang="en-US" sz="2000" b="1" dirty="0" smtClean="0">
                <a:latin typeface="Calibri" charset="0"/>
                <a:ea typeface="Calibri" charset="0"/>
                <a:cs typeface="Calibri" charset="0"/>
              </a:rPr>
              <a:t>Gene-set analysis is a very efficient and useful tool to interpret your genome-wide data! Just remember to critically evaluate the results </a:t>
            </a:r>
            <a:r>
              <a:rPr lang="en-US" sz="2000" b="1" dirty="0" smtClean="0">
                <a:latin typeface="Calibri" charset="0"/>
                <a:ea typeface="Calibri" charset="0"/>
                <a:cs typeface="Calibri" charset="0"/>
                <a:sym typeface="Wingdings"/>
              </a:rPr>
              <a:t></a:t>
            </a:r>
            <a:endParaRPr lang="en-US" sz="2000" b="1" dirty="0">
              <a:latin typeface="Calibri" charset="0"/>
              <a:ea typeface="Calibri" charset="0"/>
              <a:cs typeface="Calibri" charset="0"/>
            </a:endParaRPr>
          </a:p>
        </p:txBody>
      </p:sp>
      <p:sp>
        <p:nvSpPr>
          <p:cNvPr id="3" name="Slide Number Placeholder 2"/>
          <p:cNvSpPr>
            <a:spLocks noGrp="1"/>
          </p:cNvSpPr>
          <p:nvPr>
            <p:ph type="sldNum" sz="quarter" idx="12"/>
          </p:nvPr>
        </p:nvSpPr>
        <p:spPr/>
        <p:txBody>
          <a:bodyPr/>
          <a:lstStyle/>
          <a:p>
            <a:fld id="{97DED537-10C4-8C40-8E87-51060FF45365}" type="slidenum">
              <a:rPr lang="sv-SE" smtClean="0">
                <a:solidFill>
                  <a:prstClr val="black">
                    <a:tint val="75000"/>
                  </a:prstClr>
                </a:solidFill>
              </a:rPr>
              <a:pPr/>
              <a:t>31</a:t>
            </a:fld>
            <a:endParaRPr lang="sv-SE">
              <a:solidFill>
                <a:prstClr val="black">
                  <a:tint val="75000"/>
                </a:prstClr>
              </a:solidFill>
            </a:endParaRPr>
          </a:p>
        </p:txBody>
      </p:sp>
    </p:spTree>
    <p:extLst>
      <p:ext uri="{BB962C8B-B14F-4D97-AF65-F5344CB8AC3E}">
        <p14:creationId xmlns:p14="http://schemas.microsoft.com/office/powerpoint/2010/main" val="120108140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Regarding todays exercise</a:t>
            </a:r>
            <a:endParaRPr lang="en-US" dirty="0"/>
          </a:p>
        </p:txBody>
      </p:sp>
      <p:sp>
        <p:nvSpPr>
          <p:cNvPr id="3" name="Slide Number Placeholder 2"/>
          <p:cNvSpPr>
            <a:spLocks noGrp="1"/>
          </p:cNvSpPr>
          <p:nvPr>
            <p:ph type="sldNum" sz="quarter" idx="12"/>
          </p:nvPr>
        </p:nvSpPr>
        <p:spPr/>
        <p:txBody>
          <a:bodyPr/>
          <a:lstStyle/>
          <a:p>
            <a:fld id="{97DED537-10C4-8C40-8E87-51060FF45365}" type="slidenum">
              <a:rPr lang="sv-SE" smtClean="0">
                <a:solidFill>
                  <a:prstClr val="black">
                    <a:tint val="75000"/>
                  </a:prstClr>
                </a:solidFill>
              </a:rPr>
              <a:pPr/>
              <a:t>32</a:t>
            </a:fld>
            <a:endParaRPr lang="sv-SE">
              <a:solidFill>
                <a:prstClr val="black">
                  <a:tint val="75000"/>
                </a:prstClr>
              </a:solidFill>
            </a:endParaRPr>
          </a:p>
        </p:txBody>
      </p:sp>
      <p:sp>
        <p:nvSpPr>
          <p:cNvPr id="4" name="TextBox 3"/>
          <p:cNvSpPr txBox="1"/>
          <p:nvPr/>
        </p:nvSpPr>
        <p:spPr>
          <a:xfrm>
            <a:off x="457199" y="1271239"/>
            <a:ext cx="7783551" cy="3693319"/>
          </a:xfrm>
          <a:prstGeom prst="rect">
            <a:avLst/>
          </a:prstGeom>
          <a:noFill/>
        </p:spPr>
        <p:txBody>
          <a:bodyPr wrap="square" rtlCol="0">
            <a:spAutoFit/>
          </a:bodyPr>
          <a:lstStyle/>
          <a:p>
            <a:pPr marL="285750" indent="-285750">
              <a:buFont typeface="Arial" charset="0"/>
              <a:buChar char="•"/>
            </a:pPr>
            <a:r>
              <a:rPr lang="en-US" dirty="0" smtClean="0"/>
              <a:t>Still the same data as used on Monday and previous week (YAP/TAZ)</a:t>
            </a:r>
          </a:p>
          <a:p>
            <a:pPr marL="285750" indent="-285750">
              <a:buFont typeface="Arial" charset="0"/>
              <a:buChar char="•"/>
            </a:pPr>
            <a:r>
              <a:rPr lang="en-US" dirty="0" smtClean="0"/>
              <a:t>Make a </a:t>
            </a:r>
            <a:r>
              <a:rPr lang="en-US" dirty="0" err="1" smtClean="0"/>
              <a:t>Rmarkdown</a:t>
            </a:r>
            <a:r>
              <a:rPr lang="en-US" dirty="0" smtClean="0"/>
              <a:t> document like on Monday but this time we will build a pdf instead of an html report</a:t>
            </a:r>
          </a:p>
          <a:p>
            <a:pPr marL="285750" indent="-285750">
              <a:buFont typeface="Arial" charset="0"/>
              <a:buChar char="•"/>
            </a:pPr>
            <a:r>
              <a:rPr lang="en-US" dirty="0" smtClean="0"/>
              <a:t>Today, there are only “Questions” (nothing marked as “Try it yourself” or “Assignment”)</a:t>
            </a:r>
          </a:p>
          <a:p>
            <a:pPr marL="285750" indent="-285750">
              <a:buFont typeface="Arial" charset="0"/>
              <a:buChar char="•"/>
            </a:pPr>
            <a:r>
              <a:rPr lang="en-US" dirty="0" smtClean="0"/>
              <a:t>Assignment: make (and hand in) a pdf report of your progress in the exercise and include relevant plots/figures and answers to all the questions.</a:t>
            </a:r>
          </a:p>
          <a:p>
            <a:pPr marL="285750" indent="-285750">
              <a:buFont typeface="Arial" charset="0"/>
              <a:buChar char="•"/>
            </a:pPr>
            <a:r>
              <a:rPr lang="en-US" dirty="0" smtClean="0"/>
              <a:t>Many questions are “open”, i.e. there is not necessarily one correct answer. The point of the questions is to get you to think about important points regarding the analysis and problems (some without a clear solution) we often encounter!</a:t>
            </a:r>
          </a:p>
          <a:p>
            <a:pPr marL="285750" indent="-285750">
              <a:buFont typeface="Arial" charset="0"/>
              <a:buChar char="•"/>
            </a:pPr>
            <a:r>
              <a:rPr lang="en-US" dirty="0" smtClean="0"/>
              <a:t>Let me know about “bugs” </a:t>
            </a:r>
            <a:r>
              <a:rPr lang="en-US" dirty="0" smtClean="0">
                <a:sym typeface="Wingdings"/>
              </a:rPr>
              <a:t></a:t>
            </a:r>
            <a:endParaRPr lang="en-US" dirty="0"/>
          </a:p>
        </p:txBody>
      </p:sp>
      <p:pic>
        <p:nvPicPr>
          <p:cNvPr id="5" name="Picture 4"/>
          <p:cNvPicPr>
            <a:picLocks noChangeAspect="1"/>
          </p:cNvPicPr>
          <p:nvPr/>
        </p:nvPicPr>
        <p:blipFill rotWithShape="1">
          <a:blip r:embed="rId2"/>
          <a:srcRect b="6335"/>
          <a:stretch/>
        </p:blipFill>
        <p:spPr>
          <a:xfrm>
            <a:off x="5073930" y="4549697"/>
            <a:ext cx="3166820" cy="230830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887437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Many names for gene-set analysis (GSA)</a:t>
            </a:r>
            <a:endParaRPr lang="en-US" dirty="0"/>
          </a:p>
        </p:txBody>
      </p:sp>
      <p:sp>
        <p:nvSpPr>
          <p:cNvPr id="3" name="Content Placeholder 2"/>
          <p:cNvSpPr>
            <a:spLocks noGrp="1"/>
          </p:cNvSpPr>
          <p:nvPr>
            <p:ph idx="4294967295"/>
          </p:nvPr>
        </p:nvSpPr>
        <p:spPr>
          <a:xfrm>
            <a:off x="914400" y="1600200"/>
            <a:ext cx="8229600" cy="4525963"/>
          </a:xfrm>
        </p:spPr>
        <p:txBody>
          <a:bodyPr/>
          <a:lstStyle/>
          <a:p>
            <a:r>
              <a:rPr lang="en-US" sz="2400" dirty="0" smtClean="0"/>
              <a:t>Functional annotation</a:t>
            </a:r>
          </a:p>
          <a:p>
            <a:r>
              <a:rPr lang="en-US" sz="2400" dirty="0" smtClean="0"/>
              <a:t>Pathway analysis</a:t>
            </a:r>
          </a:p>
          <a:p>
            <a:r>
              <a:rPr lang="en-US" sz="2400" dirty="0" smtClean="0"/>
              <a:t>Gene-set enrichment analysis</a:t>
            </a:r>
          </a:p>
          <a:p>
            <a:r>
              <a:rPr lang="en-US" sz="2400" dirty="0" smtClean="0"/>
              <a:t>GO-term analysis</a:t>
            </a:r>
          </a:p>
          <a:p>
            <a:r>
              <a:rPr lang="en-US" sz="2400" dirty="0" smtClean="0"/>
              <a:t>Gene list enrichment analysis</a:t>
            </a:r>
          </a:p>
          <a:p>
            <a:r>
              <a:rPr lang="is-IS" sz="2400" dirty="0" smtClean="0"/>
              <a:t>…</a:t>
            </a:r>
            <a:endParaRPr lang="en-US" sz="2400" dirty="0"/>
          </a:p>
        </p:txBody>
      </p:sp>
      <p:sp>
        <p:nvSpPr>
          <p:cNvPr id="4" name="Slide Number Placeholder 3"/>
          <p:cNvSpPr>
            <a:spLocks noGrp="1"/>
          </p:cNvSpPr>
          <p:nvPr>
            <p:ph type="sldNum" sz="quarter" idx="12"/>
          </p:nvPr>
        </p:nvSpPr>
        <p:spPr/>
        <p:txBody>
          <a:bodyPr/>
          <a:lstStyle/>
          <a:p>
            <a:fld id="{97DED537-10C4-8C40-8E87-51060FF45365}" type="slidenum">
              <a:rPr lang="sv-SE" smtClean="0">
                <a:solidFill>
                  <a:prstClr val="black">
                    <a:tint val="75000"/>
                  </a:prstClr>
                </a:solidFill>
              </a:rPr>
              <a:pPr/>
              <a:t>4</a:t>
            </a:fld>
            <a:endParaRPr lang="sv-SE">
              <a:solidFill>
                <a:prstClr val="black">
                  <a:tint val="75000"/>
                </a:prstClr>
              </a:solidFill>
            </a:endParaRPr>
          </a:p>
        </p:txBody>
      </p:sp>
    </p:spTree>
    <p:extLst>
      <p:ext uri="{BB962C8B-B14F-4D97-AF65-F5344CB8AC3E}">
        <p14:creationId xmlns:p14="http://schemas.microsoft.com/office/powerpoint/2010/main" val="99523292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srcRect r="47850"/>
          <a:stretch/>
        </p:blipFill>
        <p:spPr>
          <a:xfrm>
            <a:off x="170537" y="1282388"/>
            <a:ext cx="4565197" cy="4394046"/>
          </a:xfrm>
          <a:prstGeom prst="rect">
            <a:avLst/>
          </a:prstGeom>
        </p:spPr>
      </p:pic>
      <p:pic>
        <p:nvPicPr>
          <p:cNvPr id="7" name="Picture 6"/>
          <p:cNvPicPr>
            <a:picLocks noChangeAspect="1"/>
          </p:cNvPicPr>
          <p:nvPr/>
        </p:nvPicPr>
        <p:blipFill rotWithShape="1">
          <a:blip r:embed="rId3"/>
          <a:srcRect t="57316" b="1"/>
          <a:stretch/>
        </p:blipFill>
        <p:spPr>
          <a:xfrm>
            <a:off x="3258554" y="3579542"/>
            <a:ext cx="5593192" cy="2694135"/>
          </a:xfrm>
          <a:prstGeom prst="rect">
            <a:avLst/>
          </a:prstGeom>
        </p:spPr>
      </p:pic>
      <p:sp>
        <p:nvSpPr>
          <p:cNvPr id="2" name="Title 1"/>
          <p:cNvSpPr>
            <a:spLocks noGrp="1"/>
          </p:cNvSpPr>
          <p:nvPr>
            <p:ph type="title"/>
          </p:nvPr>
        </p:nvSpPr>
        <p:spPr/>
        <p:txBody>
          <a:bodyPr/>
          <a:lstStyle/>
          <a:p>
            <a:r>
              <a:rPr lang="en-US" dirty="0" smtClean="0"/>
              <a:t>Examples</a:t>
            </a:r>
            <a:endParaRPr lang="en-US" dirty="0"/>
          </a:p>
        </p:txBody>
      </p:sp>
      <p:sp>
        <p:nvSpPr>
          <p:cNvPr id="3" name="Slide Number Placeholder 2"/>
          <p:cNvSpPr>
            <a:spLocks noGrp="1"/>
          </p:cNvSpPr>
          <p:nvPr>
            <p:ph type="sldNum" sz="quarter" idx="12"/>
          </p:nvPr>
        </p:nvSpPr>
        <p:spPr/>
        <p:txBody>
          <a:bodyPr/>
          <a:lstStyle/>
          <a:p>
            <a:fld id="{97DED537-10C4-8C40-8E87-51060FF45365}" type="slidenum">
              <a:rPr lang="sv-SE" smtClean="0">
                <a:solidFill>
                  <a:prstClr val="black">
                    <a:tint val="75000"/>
                  </a:prstClr>
                </a:solidFill>
              </a:rPr>
              <a:pPr/>
              <a:t>5</a:t>
            </a:fld>
            <a:endParaRPr lang="sv-SE">
              <a:solidFill>
                <a:prstClr val="black">
                  <a:tint val="75000"/>
                </a:prstClr>
              </a:solidFill>
            </a:endParaRPr>
          </a:p>
        </p:txBody>
      </p:sp>
      <p:pic>
        <p:nvPicPr>
          <p:cNvPr id="8" name="Picture 7"/>
          <p:cNvPicPr>
            <a:picLocks noChangeAspect="1"/>
          </p:cNvPicPr>
          <p:nvPr/>
        </p:nvPicPr>
        <p:blipFill rotWithShape="1">
          <a:blip r:embed="rId4"/>
          <a:srcRect r="50293" b="29108"/>
          <a:stretch/>
        </p:blipFill>
        <p:spPr>
          <a:xfrm>
            <a:off x="4877589" y="1248935"/>
            <a:ext cx="3787698" cy="2196792"/>
          </a:xfrm>
          <a:prstGeom prst="rect">
            <a:avLst/>
          </a:prstGeom>
        </p:spPr>
      </p:pic>
      <p:sp>
        <p:nvSpPr>
          <p:cNvPr id="9" name="TextBox 8"/>
          <p:cNvSpPr txBox="1"/>
          <p:nvPr/>
        </p:nvSpPr>
        <p:spPr>
          <a:xfrm>
            <a:off x="1041351" y="6440925"/>
            <a:ext cx="7015062" cy="246221"/>
          </a:xfrm>
          <a:prstGeom prst="rect">
            <a:avLst/>
          </a:prstGeom>
          <a:noFill/>
        </p:spPr>
        <p:txBody>
          <a:bodyPr wrap="none" rtlCol="0">
            <a:spAutoFit/>
          </a:bodyPr>
          <a:lstStyle/>
          <a:p>
            <a:r>
              <a:rPr lang="en-US" sz="1000" smtClean="0"/>
              <a:t>Images sources</a:t>
            </a:r>
            <a:r>
              <a:rPr lang="en-US" sz="1000" dirty="0" smtClean="0"/>
              <a:t>: Garg et al. </a:t>
            </a:r>
            <a:r>
              <a:rPr lang="en-US" sz="1000" dirty="0" err="1" smtClean="0"/>
              <a:t>Sci</a:t>
            </a:r>
            <a:r>
              <a:rPr lang="en-US" sz="1000" dirty="0" smtClean="0"/>
              <a:t> Rep 5 (2015); </a:t>
            </a:r>
            <a:r>
              <a:rPr lang="en-US" sz="1000" dirty="0" err="1" smtClean="0"/>
              <a:t>Gutteridge</a:t>
            </a:r>
            <a:r>
              <a:rPr lang="en-US" sz="1000" dirty="0" smtClean="0"/>
              <a:t> et al. </a:t>
            </a:r>
            <a:r>
              <a:rPr lang="en-US" sz="1000" dirty="0" err="1" smtClean="0"/>
              <a:t>PLoS</a:t>
            </a:r>
            <a:r>
              <a:rPr lang="en-US" sz="1000" dirty="0" smtClean="0"/>
              <a:t> ONE 8 (2013); Han et al. BMC Genomics 15 (2014)</a:t>
            </a:r>
            <a:endParaRPr lang="en-US" sz="1000" dirty="0"/>
          </a:p>
        </p:txBody>
      </p:sp>
    </p:spTree>
    <p:extLst>
      <p:ext uri="{BB962C8B-B14F-4D97-AF65-F5344CB8AC3E}">
        <p14:creationId xmlns:p14="http://schemas.microsoft.com/office/powerpoint/2010/main" val="56900299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gene-set analysis (GSA)?</a:t>
            </a:r>
            <a:endParaRPr lang="en-US" dirty="0"/>
          </a:p>
        </p:txBody>
      </p:sp>
      <p:sp>
        <p:nvSpPr>
          <p:cNvPr id="3" name="Content Placeholder 2"/>
          <p:cNvSpPr>
            <a:spLocks noGrp="1"/>
          </p:cNvSpPr>
          <p:nvPr>
            <p:ph idx="4294967295"/>
          </p:nvPr>
        </p:nvSpPr>
        <p:spPr>
          <a:xfrm>
            <a:off x="914400" y="1595143"/>
            <a:ext cx="8229600" cy="4525963"/>
          </a:xfrm>
        </p:spPr>
        <p:txBody>
          <a:bodyPr/>
          <a:lstStyle/>
          <a:p>
            <a:r>
              <a:rPr lang="en-US" sz="2400" dirty="0"/>
              <a:t>Interpretation of </a:t>
            </a:r>
            <a:r>
              <a:rPr lang="en-US" sz="2400" dirty="0" smtClean="0"/>
              <a:t>genome-wide results</a:t>
            </a:r>
          </a:p>
          <a:p>
            <a:r>
              <a:rPr lang="en-US" sz="2400" dirty="0" smtClean="0"/>
              <a:t>Gene-sets are (typically) fewer than all the genes and have more descriptive names</a:t>
            </a:r>
          </a:p>
          <a:p>
            <a:r>
              <a:rPr lang="en-US" sz="2400" dirty="0" smtClean="0"/>
              <a:t>Difficult to manage a long list of significant genes</a:t>
            </a:r>
          </a:p>
          <a:p>
            <a:r>
              <a:rPr lang="en-US" sz="2400" dirty="0" smtClean="0"/>
              <a:t>Integrates external information into the analysis</a:t>
            </a:r>
            <a:endParaRPr lang="en-US" sz="2400" dirty="0"/>
          </a:p>
          <a:p>
            <a:r>
              <a:rPr lang="en-US" sz="2400" dirty="0" smtClean="0"/>
              <a:t>Less prone to false-positives on the gene-level</a:t>
            </a:r>
          </a:p>
          <a:p>
            <a:r>
              <a:rPr lang="en-US" sz="2400" dirty="0" smtClean="0"/>
              <a:t>Top genes might not be the interesting ones, several coordinated smaller changes</a:t>
            </a:r>
          </a:p>
          <a:p>
            <a:r>
              <a:rPr lang="en-US" sz="2400" dirty="0" smtClean="0"/>
              <a:t>Detect patterns that would be difficult to discern simply by manually going through e.g. the list of differentially expressed genes</a:t>
            </a:r>
            <a:endParaRPr lang="en-US" sz="2400" dirty="0"/>
          </a:p>
        </p:txBody>
      </p:sp>
      <p:sp>
        <p:nvSpPr>
          <p:cNvPr id="4" name="Slide Number Placeholder 3"/>
          <p:cNvSpPr>
            <a:spLocks noGrp="1"/>
          </p:cNvSpPr>
          <p:nvPr>
            <p:ph type="sldNum" sz="quarter" idx="12"/>
          </p:nvPr>
        </p:nvSpPr>
        <p:spPr/>
        <p:txBody>
          <a:bodyPr/>
          <a:lstStyle/>
          <a:p>
            <a:fld id="{97DED537-10C4-8C40-8E87-51060FF45365}" type="slidenum">
              <a:rPr lang="sv-SE" smtClean="0">
                <a:solidFill>
                  <a:prstClr val="black">
                    <a:tint val="75000"/>
                  </a:prstClr>
                </a:solidFill>
              </a:rPr>
              <a:pPr/>
              <a:t>6</a:t>
            </a:fld>
            <a:endParaRPr lang="sv-SE">
              <a:solidFill>
                <a:prstClr val="black">
                  <a:tint val="75000"/>
                </a:prstClr>
              </a:solidFill>
            </a:endParaRPr>
          </a:p>
        </p:txBody>
      </p:sp>
    </p:spTree>
    <p:extLst>
      <p:ext uri="{BB962C8B-B14F-4D97-AF65-F5344CB8AC3E}">
        <p14:creationId xmlns:p14="http://schemas.microsoft.com/office/powerpoint/2010/main" val="55595063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7559" y="1959966"/>
            <a:ext cx="6245313" cy="572089"/>
          </a:xfrm>
          <a:prstGeom prst="rect">
            <a:avLst/>
          </a:prstGeom>
        </p:spPr>
        <p:txBody>
          <a:bodyPr>
            <a:normAutofit/>
          </a:bodyPr>
          <a:lstStyle/>
          <a:p>
            <a:pPr algn="ctr"/>
            <a:r>
              <a:rPr lang="en-US" sz="3600" smtClean="0"/>
              <a:t>Gene-sets</a:t>
            </a:r>
            <a:endParaRPr lang="en-US" sz="3600"/>
          </a:p>
        </p:txBody>
      </p:sp>
      <p:sp>
        <p:nvSpPr>
          <p:cNvPr id="5" name="Slide Number Placeholder 4"/>
          <p:cNvSpPr>
            <a:spLocks noGrp="1"/>
          </p:cNvSpPr>
          <p:nvPr>
            <p:ph type="sldNum" sz="quarter" idx="12"/>
          </p:nvPr>
        </p:nvSpPr>
        <p:spPr/>
        <p:txBody>
          <a:bodyPr/>
          <a:lstStyle/>
          <a:p>
            <a:fld id="{97DED537-10C4-8C40-8E87-51060FF45365}" type="slidenum">
              <a:rPr lang="sv-SE" smtClean="0">
                <a:solidFill>
                  <a:prstClr val="black">
                    <a:tint val="75000"/>
                  </a:prstClr>
                </a:solidFill>
              </a:rPr>
              <a:pPr/>
              <a:t>7</a:t>
            </a:fld>
            <a:endParaRPr lang="sv-SE">
              <a:solidFill>
                <a:prstClr val="black">
                  <a:tint val="75000"/>
                </a:prstClr>
              </a:solidFill>
            </a:endParaRPr>
          </a:p>
        </p:txBody>
      </p:sp>
      <p:grpSp>
        <p:nvGrpSpPr>
          <p:cNvPr id="9" name="Group 8"/>
          <p:cNvGrpSpPr/>
          <p:nvPr/>
        </p:nvGrpSpPr>
        <p:grpSpPr>
          <a:xfrm>
            <a:off x="3055435" y="3088890"/>
            <a:ext cx="3178098" cy="1409398"/>
            <a:chOff x="2509024" y="3955542"/>
            <a:chExt cx="4708481" cy="2037007"/>
          </a:xfrm>
        </p:grpSpPr>
        <p:pic>
          <p:nvPicPr>
            <p:cNvPr id="7" name="Picture 6"/>
            <p:cNvPicPr>
              <a:picLocks noChangeAspect="1"/>
            </p:cNvPicPr>
            <p:nvPr/>
          </p:nvPicPr>
          <p:blipFill rotWithShape="1">
            <a:blip r:embed="rId3"/>
            <a:srcRect r="18350"/>
            <a:stretch/>
          </p:blipFill>
          <p:spPr>
            <a:xfrm>
              <a:off x="2509024" y="4232890"/>
              <a:ext cx="4044175" cy="1682177"/>
            </a:xfrm>
            <a:prstGeom prst="rect">
              <a:avLst/>
            </a:prstGeom>
          </p:spPr>
        </p:pic>
        <p:pic>
          <p:nvPicPr>
            <p:cNvPr id="8" name="Picture 7"/>
            <p:cNvPicPr>
              <a:picLocks noChangeAspect="1"/>
            </p:cNvPicPr>
            <p:nvPr/>
          </p:nvPicPr>
          <p:blipFill rotWithShape="1">
            <a:blip r:embed="rId4"/>
            <a:srcRect l="20089" t="-1" r="8405" b="5619"/>
            <a:stretch/>
          </p:blipFill>
          <p:spPr>
            <a:xfrm rot="2356228">
              <a:off x="5487452" y="4425617"/>
              <a:ext cx="1730053" cy="1566932"/>
            </a:xfrm>
            <a:prstGeom prst="rect">
              <a:avLst/>
            </a:prstGeom>
          </p:spPr>
        </p:pic>
        <p:pic>
          <p:nvPicPr>
            <p:cNvPr id="6" name="Picture 5"/>
            <p:cNvPicPr>
              <a:picLocks noChangeAspect="1"/>
            </p:cNvPicPr>
            <p:nvPr/>
          </p:nvPicPr>
          <p:blipFill>
            <a:blip r:embed="rId5"/>
            <a:stretch>
              <a:fillRect/>
            </a:stretch>
          </p:blipFill>
          <p:spPr>
            <a:xfrm>
              <a:off x="3987496" y="3955542"/>
              <a:ext cx="1576962" cy="1910347"/>
            </a:xfrm>
            <a:prstGeom prst="rect">
              <a:avLst/>
            </a:prstGeom>
          </p:spPr>
        </p:pic>
      </p:grpSp>
      <p:sp>
        <p:nvSpPr>
          <p:cNvPr id="10" name="Rectangle 9"/>
          <p:cNvSpPr/>
          <p:nvPr/>
        </p:nvSpPr>
        <p:spPr>
          <a:xfrm>
            <a:off x="200722" y="869795"/>
            <a:ext cx="8753707" cy="23417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6243415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 what about gene-sets?</a:t>
            </a:r>
            <a:endParaRPr lang="en-US" dirty="0"/>
          </a:p>
        </p:txBody>
      </p:sp>
      <p:sp>
        <p:nvSpPr>
          <p:cNvPr id="3" name="Content Placeholder 2"/>
          <p:cNvSpPr>
            <a:spLocks noGrp="1"/>
          </p:cNvSpPr>
          <p:nvPr>
            <p:ph idx="4294967295"/>
          </p:nvPr>
        </p:nvSpPr>
        <p:spPr>
          <a:xfrm>
            <a:off x="696686" y="1600200"/>
            <a:ext cx="8229600" cy="4525963"/>
          </a:xfrm>
        </p:spPr>
        <p:txBody>
          <a:bodyPr/>
          <a:lstStyle/>
          <a:p>
            <a:r>
              <a:rPr lang="en-US" sz="2400" dirty="0" smtClean="0"/>
              <a:t>Depends on the research question</a:t>
            </a:r>
          </a:p>
          <a:p>
            <a:r>
              <a:rPr lang="en-US" sz="2400" dirty="0" smtClean="0"/>
              <a:t>Several databases/resources available providing gene-set collections (e.g. </a:t>
            </a:r>
            <a:r>
              <a:rPr lang="en-US" sz="2400" dirty="0" err="1" smtClean="0"/>
              <a:t>MSigDB</a:t>
            </a:r>
            <a:r>
              <a:rPr lang="en-US" sz="2400" dirty="0" smtClean="0"/>
              <a:t>, </a:t>
            </a:r>
            <a:r>
              <a:rPr lang="en-US" sz="2400" dirty="0" err="1" smtClean="0"/>
              <a:t>Enrichr</a:t>
            </a:r>
            <a:r>
              <a:rPr lang="en-US" sz="2400" dirty="0" smtClean="0"/>
              <a:t>)</a:t>
            </a:r>
          </a:p>
          <a:p>
            <a:r>
              <a:rPr lang="en-US" sz="2400" dirty="0" smtClean="0"/>
              <a:t>GO-terms are probably one of the most widely used gene-sets</a:t>
            </a:r>
            <a:endParaRPr lang="en-US" sz="2400" dirty="0"/>
          </a:p>
        </p:txBody>
      </p:sp>
      <p:sp>
        <p:nvSpPr>
          <p:cNvPr id="4" name="TextBox 3"/>
          <p:cNvSpPr txBox="1"/>
          <p:nvPr/>
        </p:nvSpPr>
        <p:spPr>
          <a:xfrm>
            <a:off x="1188704" y="3756082"/>
            <a:ext cx="1877245" cy="1815882"/>
          </a:xfrm>
          <a:prstGeom prst="rect">
            <a:avLst/>
          </a:prstGeom>
          <a:noFill/>
        </p:spPr>
        <p:txBody>
          <a:bodyPr wrap="none" rtlCol="0">
            <a:spAutoFit/>
          </a:bodyPr>
          <a:lstStyle/>
          <a:p>
            <a:r>
              <a:rPr lang="sv-SE" sz="1400" dirty="0" smtClean="0">
                <a:latin typeface="Calibri Light" panose="020F0302020204030204" pitchFamily="34" charset="0"/>
              </a:rPr>
              <a:t>GO-terms</a:t>
            </a:r>
          </a:p>
          <a:p>
            <a:r>
              <a:rPr lang="sv-SE" sz="1400" dirty="0" err="1" smtClean="0">
                <a:latin typeface="Calibri Light" panose="020F0302020204030204" pitchFamily="34" charset="0"/>
              </a:rPr>
              <a:t>Pathways</a:t>
            </a:r>
            <a:endParaRPr lang="sv-SE" sz="1400" dirty="0" smtClean="0">
              <a:latin typeface="Calibri Light" panose="020F0302020204030204" pitchFamily="34" charset="0"/>
            </a:endParaRPr>
          </a:p>
          <a:p>
            <a:r>
              <a:rPr lang="sv-SE" sz="1400" dirty="0" err="1" smtClean="0">
                <a:latin typeface="Calibri Light" panose="020F0302020204030204" pitchFamily="34" charset="0"/>
              </a:rPr>
              <a:t>Chromosomal</a:t>
            </a:r>
            <a:r>
              <a:rPr lang="sv-SE" sz="1400" dirty="0" smtClean="0">
                <a:latin typeface="Calibri Light" panose="020F0302020204030204" pitchFamily="34" charset="0"/>
              </a:rPr>
              <a:t> </a:t>
            </a:r>
            <a:r>
              <a:rPr lang="sv-SE" sz="1400" dirty="0" err="1" smtClean="0">
                <a:latin typeface="Calibri Light" panose="020F0302020204030204" pitchFamily="34" charset="0"/>
              </a:rPr>
              <a:t>locations</a:t>
            </a:r>
            <a:endParaRPr lang="sv-SE" sz="1400" dirty="0" smtClean="0">
              <a:latin typeface="Calibri Light" panose="020F0302020204030204" pitchFamily="34" charset="0"/>
            </a:endParaRPr>
          </a:p>
          <a:p>
            <a:r>
              <a:rPr lang="sv-SE" sz="1400" dirty="0" err="1" smtClean="0">
                <a:latin typeface="Calibri Light" panose="020F0302020204030204" pitchFamily="34" charset="0"/>
              </a:rPr>
              <a:t>Transcription</a:t>
            </a:r>
            <a:r>
              <a:rPr lang="sv-SE" sz="1400" dirty="0" smtClean="0">
                <a:latin typeface="Calibri Light" panose="020F0302020204030204" pitchFamily="34" charset="0"/>
              </a:rPr>
              <a:t> </a:t>
            </a:r>
            <a:r>
              <a:rPr lang="sv-SE" sz="1400" dirty="0" err="1" smtClean="0">
                <a:latin typeface="Calibri Light" panose="020F0302020204030204" pitchFamily="34" charset="0"/>
              </a:rPr>
              <a:t>factors</a:t>
            </a:r>
            <a:endParaRPr lang="sv-SE" sz="1400" dirty="0" smtClean="0">
              <a:latin typeface="Calibri Light" panose="020F0302020204030204" pitchFamily="34" charset="0"/>
            </a:endParaRPr>
          </a:p>
          <a:p>
            <a:r>
              <a:rPr lang="sv-SE" sz="1400" dirty="0" err="1" smtClean="0">
                <a:latin typeface="Calibri Light" panose="020F0302020204030204" pitchFamily="34" charset="0"/>
              </a:rPr>
              <a:t>Histone</a:t>
            </a:r>
            <a:r>
              <a:rPr lang="sv-SE" sz="1400" dirty="0" smtClean="0">
                <a:latin typeface="Calibri Light" panose="020F0302020204030204" pitchFamily="34" charset="0"/>
              </a:rPr>
              <a:t> </a:t>
            </a:r>
            <a:r>
              <a:rPr lang="sv-SE" sz="1400" dirty="0" err="1" smtClean="0">
                <a:latin typeface="Calibri Light" panose="020F0302020204030204" pitchFamily="34" charset="0"/>
              </a:rPr>
              <a:t>modifications</a:t>
            </a:r>
            <a:endParaRPr lang="sv-SE" sz="1400" dirty="0" smtClean="0">
              <a:latin typeface="Calibri Light" panose="020F0302020204030204" pitchFamily="34" charset="0"/>
            </a:endParaRPr>
          </a:p>
          <a:p>
            <a:r>
              <a:rPr lang="sv-SE" sz="1400" dirty="0" err="1" smtClean="0">
                <a:latin typeface="Calibri Light" panose="020F0302020204030204" pitchFamily="34" charset="0"/>
              </a:rPr>
              <a:t>Diseases</a:t>
            </a:r>
            <a:endParaRPr lang="sv-SE" sz="1400" dirty="0" smtClean="0">
              <a:latin typeface="Calibri Light" panose="020F0302020204030204" pitchFamily="34" charset="0"/>
            </a:endParaRPr>
          </a:p>
          <a:p>
            <a:r>
              <a:rPr lang="sv-SE" sz="1400" dirty="0" err="1" smtClean="0">
                <a:latin typeface="Calibri Light" panose="020F0302020204030204" pitchFamily="34" charset="0"/>
              </a:rPr>
              <a:t>Metabolites</a:t>
            </a:r>
            <a:endParaRPr lang="sv-SE" sz="1400" dirty="0" smtClean="0">
              <a:latin typeface="Calibri Light" panose="020F0302020204030204" pitchFamily="34" charset="0"/>
            </a:endParaRPr>
          </a:p>
          <a:p>
            <a:r>
              <a:rPr lang="sv-SE" sz="1400" dirty="0" err="1">
                <a:latin typeface="Calibri Light" panose="020F0302020204030204" pitchFamily="34" charset="0"/>
              </a:rPr>
              <a:t>e</a:t>
            </a:r>
            <a:r>
              <a:rPr lang="sv-SE" sz="1400" dirty="0" err="1" smtClean="0">
                <a:latin typeface="Calibri Light" panose="020F0302020204030204" pitchFamily="34" charset="0"/>
              </a:rPr>
              <a:t>tc</a:t>
            </a:r>
            <a:r>
              <a:rPr lang="sv-SE" sz="1400" dirty="0" smtClean="0">
                <a:latin typeface="Calibri Light" panose="020F0302020204030204" pitchFamily="34" charset="0"/>
              </a:rPr>
              <a:t>…</a:t>
            </a:r>
            <a:endParaRPr lang="en-US" sz="1400" dirty="0">
              <a:latin typeface="Calibri Light" panose="020F0302020204030204" pitchFamily="34" charset="0"/>
            </a:endParaRPr>
          </a:p>
        </p:txBody>
      </p:sp>
      <p:sp>
        <p:nvSpPr>
          <p:cNvPr id="5" name="Slide Number Placeholder 4"/>
          <p:cNvSpPr>
            <a:spLocks noGrp="1"/>
          </p:cNvSpPr>
          <p:nvPr>
            <p:ph type="sldNum" sz="quarter" idx="12"/>
          </p:nvPr>
        </p:nvSpPr>
        <p:spPr/>
        <p:txBody>
          <a:bodyPr/>
          <a:lstStyle/>
          <a:p>
            <a:fld id="{97DED537-10C4-8C40-8E87-51060FF45365}" type="slidenum">
              <a:rPr lang="sv-SE" smtClean="0">
                <a:solidFill>
                  <a:prstClr val="black">
                    <a:tint val="75000"/>
                  </a:prstClr>
                </a:solidFill>
              </a:rPr>
              <a:pPr/>
              <a:t>8</a:t>
            </a:fld>
            <a:endParaRPr lang="sv-SE">
              <a:solidFill>
                <a:prstClr val="black">
                  <a:tint val="75000"/>
                </a:prstClr>
              </a:solidFill>
            </a:endParaRPr>
          </a:p>
        </p:txBody>
      </p:sp>
    </p:spTree>
    <p:extLst>
      <p:ext uri="{BB962C8B-B14F-4D97-AF65-F5344CB8AC3E}">
        <p14:creationId xmlns:p14="http://schemas.microsoft.com/office/powerpoint/2010/main" val="45433456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7886" y="167805"/>
            <a:ext cx="6245313" cy="572089"/>
          </a:xfrm>
        </p:spPr>
        <p:txBody>
          <a:bodyPr>
            <a:normAutofit fontScale="90000"/>
          </a:bodyPr>
          <a:lstStyle/>
          <a:p>
            <a:r>
              <a:rPr lang="en-US" dirty="0" smtClean="0"/>
              <a:t>Gene-set example: </a:t>
            </a:r>
            <a:br>
              <a:rPr lang="en-US" dirty="0" smtClean="0"/>
            </a:br>
            <a:r>
              <a:rPr lang="en-US" dirty="0" smtClean="0"/>
              <a:t>Gene ontology (GO) terms</a:t>
            </a:r>
            <a:endParaRPr lang="en-US" dirty="0"/>
          </a:p>
        </p:txBody>
      </p:sp>
      <p:pic>
        <p:nvPicPr>
          <p:cNvPr id="4" name="Picture 3"/>
          <p:cNvPicPr>
            <a:picLocks noChangeAspect="1"/>
          </p:cNvPicPr>
          <p:nvPr/>
        </p:nvPicPr>
        <p:blipFill>
          <a:blip r:embed="rId3"/>
          <a:stretch>
            <a:fillRect/>
          </a:stretch>
        </p:blipFill>
        <p:spPr>
          <a:xfrm>
            <a:off x="0" y="1364473"/>
            <a:ext cx="9144000" cy="3105509"/>
          </a:xfrm>
          <a:prstGeom prst="rect">
            <a:avLst/>
          </a:prstGeom>
        </p:spPr>
      </p:pic>
      <p:sp>
        <p:nvSpPr>
          <p:cNvPr id="5" name="TextBox 4"/>
          <p:cNvSpPr txBox="1"/>
          <p:nvPr/>
        </p:nvSpPr>
        <p:spPr>
          <a:xfrm>
            <a:off x="1807284" y="4722607"/>
            <a:ext cx="6335004" cy="1200329"/>
          </a:xfrm>
          <a:prstGeom prst="rect">
            <a:avLst/>
          </a:prstGeom>
          <a:noFill/>
        </p:spPr>
        <p:txBody>
          <a:bodyPr wrap="none" rtlCol="0">
            <a:spAutoFit/>
          </a:bodyPr>
          <a:lstStyle/>
          <a:p>
            <a:pPr marL="285750" indent="-285750">
              <a:buFont typeface="Arial" charset="0"/>
              <a:buChar char="•"/>
            </a:pPr>
            <a:r>
              <a:rPr lang="en-US" dirty="0" smtClean="0"/>
              <a:t>Hierarchical graph with three categories (or parents):</a:t>
            </a:r>
            <a:br>
              <a:rPr lang="en-US" dirty="0" smtClean="0"/>
            </a:br>
            <a:r>
              <a:rPr lang="en-US" dirty="0" smtClean="0"/>
              <a:t>Biological process, Molecular function, Cellular compartment</a:t>
            </a:r>
          </a:p>
          <a:p>
            <a:pPr marL="285750" indent="-285750">
              <a:buFont typeface="Arial" charset="0"/>
              <a:buChar char="•"/>
            </a:pPr>
            <a:r>
              <a:rPr lang="en-US" dirty="0" smtClean="0"/>
              <a:t>Terms get more and more detailed moving down the hierarchy</a:t>
            </a:r>
          </a:p>
          <a:p>
            <a:pPr marL="285750" indent="-285750">
              <a:buFont typeface="Arial" charset="0"/>
              <a:buChar char="•"/>
            </a:pPr>
            <a:r>
              <a:rPr lang="en-US" dirty="0" smtClean="0"/>
              <a:t>Genes can belong to multiple GO terms</a:t>
            </a:r>
            <a:endParaRPr lang="en-US" dirty="0"/>
          </a:p>
        </p:txBody>
      </p:sp>
      <p:sp>
        <p:nvSpPr>
          <p:cNvPr id="3" name="Slide Number Placeholder 2"/>
          <p:cNvSpPr>
            <a:spLocks noGrp="1"/>
          </p:cNvSpPr>
          <p:nvPr>
            <p:ph type="sldNum" sz="quarter" idx="12"/>
          </p:nvPr>
        </p:nvSpPr>
        <p:spPr/>
        <p:txBody>
          <a:bodyPr/>
          <a:lstStyle/>
          <a:p>
            <a:fld id="{97DED537-10C4-8C40-8E87-51060FF45365}" type="slidenum">
              <a:rPr lang="sv-SE" smtClean="0">
                <a:solidFill>
                  <a:prstClr val="black">
                    <a:tint val="75000"/>
                  </a:prstClr>
                </a:solidFill>
              </a:rPr>
              <a:pPr/>
              <a:t>9</a:t>
            </a:fld>
            <a:endParaRPr lang="sv-SE">
              <a:solidFill>
                <a:prstClr val="black">
                  <a:tint val="75000"/>
                </a:prstClr>
              </a:solidFill>
            </a:endParaRPr>
          </a:p>
        </p:txBody>
      </p:sp>
    </p:spTree>
    <p:extLst>
      <p:ext uri="{BB962C8B-B14F-4D97-AF65-F5344CB8AC3E}">
        <p14:creationId xmlns:p14="http://schemas.microsoft.com/office/powerpoint/2010/main" val="75677570"/>
      </p:ext>
    </p:extLst>
  </p:cSld>
  <p:clrMapOvr>
    <a:masterClrMapping/>
  </p:clrMapOvr>
  <p:timing>
    <p:tnLst>
      <p:par>
        <p:cTn id="1" dur="indefinite" restart="never" nodeType="tmRoot"/>
      </p:par>
    </p:tnLst>
  </p:timing>
</p:sld>
</file>

<file path=ppt/theme/theme1.xml><?xml version="1.0" encoding="utf-8"?>
<a:theme xmlns:a="http://schemas.openxmlformats.org/drawingml/2006/main" name="1_Office-tema">
  <a:themeElements>
    <a:clrScheme name="SciLifeLab">
      <a:dk1>
        <a:sysClr val="windowText" lastClr="000000"/>
      </a:dk1>
      <a:lt1>
        <a:sysClr val="window" lastClr="FFFFFF"/>
      </a:lt1>
      <a:dk2>
        <a:srgbClr val="000000"/>
      </a:dk2>
      <a:lt2>
        <a:srgbClr val="EEECE1"/>
      </a:lt2>
      <a:accent1>
        <a:srgbClr val="98C000"/>
      </a:accent1>
      <a:accent2>
        <a:srgbClr val="009AC5"/>
      </a:accent2>
      <a:accent3>
        <a:srgbClr val="EE7900"/>
      </a:accent3>
      <a:accent4>
        <a:srgbClr val="8064A2"/>
      </a:accent4>
      <a:accent5>
        <a:srgbClr val="4BACC6"/>
      </a:accent5>
      <a:accent6>
        <a:srgbClr val="F79646"/>
      </a:accent6>
      <a:hlink>
        <a:srgbClr val="0000FF"/>
      </a:hlink>
      <a:folHlink>
        <a:srgbClr val="800080"/>
      </a:folHlink>
    </a:clrScheme>
    <a:fontScheme name="Office - klassiskt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2_Office-tema">
  <a:themeElements>
    <a:clrScheme name="SciLifeLab">
      <a:dk1>
        <a:sysClr val="windowText" lastClr="000000"/>
      </a:dk1>
      <a:lt1>
        <a:sysClr val="window" lastClr="FFFFFF"/>
      </a:lt1>
      <a:dk2>
        <a:srgbClr val="000000"/>
      </a:dk2>
      <a:lt2>
        <a:srgbClr val="EEECE1"/>
      </a:lt2>
      <a:accent1>
        <a:srgbClr val="98C000"/>
      </a:accent1>
      <a:accent2>
        <a:srgbClr val="009AC5"/>
      </a:accent2>
      <a:accent3>
        <a:srgbClr val="EE7900"/>
      </a:accent3>
      <a:accent4>
        <a:srgbClr val="8064A2"/>
      </a:accent4>
      <a:accent5>
        <a:srgbClr val="4BACC6"/>
      </a:accent5>
      <a:accent6>
        <a:srgbClr val="F79646"/>
      </a:accent6>
      <a:hlink>
        <a:srgbClr val="0000FF"/>
      </a:hlink>
      <a:folHlink>
        <a:srgbClr val="800080"/>
      </a:folHlink>
    </a:clrScheme>
    <a:fontScheme name="Office - klassiskt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tema">
  <a:themeElements>
    <a:clrScheme name="SciLifeLab">
      <a:dk1>
        <a:sysClr val="windowText" lastClr="000000"/>
      </a:dk1>
      <a:lt1>
        <a:sysClr val="window" lastClr="FFFFFF"/>
      </a:lt1>
      <a:dk2>
        <a:srgbClr val="000000"/>
      </a:dk2>
      <a:lt2>
        <a:srgbClr val="EEECE1"/>
      </a:lt2>
      <a:accent1>
        <a:srgbClr val="98C000"/>
      </a:accent1>
      <a:accent2>
        <a:srgbClr val="009AC5"/>
      </a:accent2>
      <a:accent3>
        <a:srgbClr val="EE7900"/>
      </a:accent3>
      <a:accent4>
        <a:srgbClr val="8064A2"/>
      </a:accent4>
      <a:accent5>
        <a:srgbClr val="4BACC6"/>
      </a:accent5>
      <a:accent6>
        <a:srgbClr val="F79646"/>
      </a:accent6>
      <a:hlink>
        <a:srgbClr val="0000FF"/>
      </a:hlink>
      <a:folHlink>
        <a:srgbClr val="800080"/>
      </a:folHlink>
    </a:clrScheme>
    <a:fontScheme name="Office - klassiskt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34343</TotalTime>
  <Words>1299</Words>
  <Application>Microsoft Macintosh PowerPoint</Application>
  <PresentationFormat>On-screen Show (4:3)</PresentationFormat>
  <Paragraphs>252</Paragraphs>
  <Slides>32</Slides>
  <Notes>28</Notes>
  <HiddenSlides>0</HiddenSlides>
  <MMClips>0</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32</vt:i4>
      </vt:variant>
    </vt:vector>
  </HeadingPairs>
  <TitlesOfParts>
    <vt:vector size="42" baseType="lpstr">
      <vt:lpstr>ArialMT</vt:lpstr>
      <vt:lpstr>Calibri</vt:lpstr>
      <vt:lpstr>Calibri Light</vt:lpstr>
      <vt:lpstr>Cambria Math</vt:lpstr>
      <vt:lpstr>Times New Roman</vt:lpstr>
      <vt:lpstr>Wingdings</vt:lpstr>
      <vt:lpstr>Arial</vt:lpstr>
      <vt:lpstr>1_Office-tema</vt:lpstr>
      <vt:lpstr>2_Office-tema</vt:lpstr>
      <vt:lpstr>Office-tema</vt:lpstr>
      <vt:lpstr>Functional annotation – interpret your data! (a.k.a gene-set analysis)</vt:lpstr>
      <vt:lpstr>Outline</vt:lpstr>
      <vt:lpstr>What is gene-set analysis (GSA)?</vt:lpstr>
      <vt:lpstr>Many names for gene-set analysis (GSA)</vt:lpstr>
      <vt:lpstr>Examples</vt:lpstr>
      <vt:lpstr>Why gene-set analysis (GSA)?</vt:lpstr>
      <vt:lpstr>Gene-sets</vt:lpstr>
      <vt:lpstr>So what about gene-sets?</vt:lpstr>
      <vt:lpstr>Gene-set example:  Gene ontology (GO) terms</vt:lpstr>
      <vt:lpstr>Gene-set example:  Metabolic pathways or metabolites</vt:lpstr>
      <vt:lpstr>Gene-set example:  Transcription factor targets</vt:lpstr>
      <vt:lpstr>Where to get gene-set collections?</vt:lpstr>
      <vt:lpstr>Where to get gene-set collections?</vt:lpstr>
      <vt:lpstr>Where to get gene-set collections?</vt:lpstr>
      <vt:lpstr>Gene-set analysis tools and methods</vt:lpstr>
      <vt:lpstr>Tools and methods for GSA</vt:lpstr>
      <vt:lpstr>Overrepresentation analysis</vt:lpstr>
      <vt:lpstr>Overrepresentation analysis</vt:lpstr>
      <vt:lpstr>Overrepresentation analysis</vt:lpstr>
      <vt:lpstr>GSA: a simple example</vt:lpstr>
      <vt:lpstr>Gene-level statistics</vt:lpstr>
      <vt:lpstr>GSEA</vt:lpstr>
      <vt:lpstr>Piano – a platform for GSA (in R)</vt:lpstr>
      <vt:lpstr>Directionality, overlap, interaction, biases…</vt:lpstr>
      <vt:lpstr>Directionality of gene-sets</vt:lpstr>
      <vt:lpstr>Gene-set overlap and interaction</vt:lpstr>
      <vt:lpstr>Gene-set overlap and interaction</vt:lpstr>
      <vt:lpstr>Gene-set overlap and interaction</vt:lpstr>
      <vt:lpstr>When is GSA biologically meaningful?</vt:lpstr>
      <vt:lpstr>When is GSA biologically meaningful?</vt:lpstr>
      <vt:lpstr>Considerations when performing GSA</vt:lpstr>
      <vt:lpstr>Regarding todays exercise</vt:lpstr>
    </vt:vector>
  </TitlesOfParts>
  <Company>SciLifeLab - KTH</Company>
  <LinksUpToDate>false</LinksUpToDate>
  <SharedDoc>false</SharedDoc>
  <HyperlinksChanged>false</HyperlinksChanged>
  <AppVersion>15.0027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Camilla Wernersson</dc:creator>
  <cp:lastModifiedBy>Microsoft Office User</cp:lastModifiedBy>
  <cp:revision>221</cp:revision>
  <dcterms:created xsi:type="dcterms:W3CDTF">2015-02-27T07:18:06Z</dcterms:created>
  <dcterms:modified xsi:type="dcterms:W3CDTF">2016-11-02T09:56:03Z</dcterms:modified>
</cp:coreProperties>
</file>